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notesSlides/notesSlide36.xml" ContentType="application/vnd.openxmlformats-officedocument.presentationml.notesSlide+xml"/>
  <Override PartName="/ppt/theme/themeOverride2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  <p:sldMasterId id="2147483672" r:id="rId3"/>
    <p:sldMasterId id="2147483684" r:id="rId4"/>
    <p:sldMasterId id="2147483708" r:id="rId5"/>
    <p:sldMasterId id="2147483720" r:id="rId6"/>
    <p:sldMasterId id="2147483756" r:id="rId7"/>
    <p:sldMasterId id="2147483768" r:id="rId8"/>
  </p:sldMasterIdLst>
  <p:notesMasterIdLst>
    <p:notesMasterId r:id="rId58"/>
  </p:notesMasterIdLst>
  <p:sldIdLst>
    <p:sldId id="256" r:id="rId9"/>
    <p:sldId id="370" r:id="rId10"/>
    <p:sldId id="278" r:id="rId11"/>
    <p:sldId id="310" r:id="rId12"/>
    <p:sldId id="359" r:id="rId13"/>
    <p:sldId id="308" r:id="rId14"/>
    <p:sldId id="360" r:id="rId15"/>
    <p:sldId id="361" r:id="rId16"/>
    <p:sldId id="389" r:id="rId17"/>
    <p:sldId id="371" r:id="rId18"/>
    <p:sldId id="372" r:id="rId19"/>
    <p:sldId id="413" r:id="rId20"/>
    <p:sldId id="376" r:id="rId21"/>
    <p:sldId id="383" r:id="rId22"/>
    <p:sldId id="415" r:id="rId23"/>
    <p:sldId id="362" r:id="rId24"/>
    <p:sldId id="385" r:id="rId25"/>
    <p:sldId id="416" r:id="rId26"/>
    <p:sldId id="327" r:id="rId27"/>
    <p:sldId id="343" r:id="rId28"/>
    <p:sldId id="388" r:id="rId29"/>
    <p:sldId id="390" r:id="rId30"/>
    <p:sldId id="391" r:id="rId31"/>
    <p:sldId id="392" r:id="rId32"/>
    <p:sldId id="394" r:id="rId33"/>
    <p:sldId id="395" r:id="rId34"/>
    <p:sldId id="396" r:id="rId35"/>
    <p:sldId id="397" r:id="rId36"/>
    <p:sldId id="398" r:id="rId37"/>
    <p:sldId id="399" r:id="rId38"/>
    <p:sldId id="400" r:id="rId39"/>
    <p:sldId id="401" r:id="rId40"/>
    <p:sldId id="330" r:id="rId41"/>
    <p:sldId id="402" r:id="rId42"/>
    <p:sldId id="403" r:id="rId43"/>
    <p:sldId id="404" r:id="rId44"/>
    <p:sldId id="405" r:id="rId45"/>
    <p:sldId id="406" r:id="rId46"/>
    <p:sldId id="407" r:id="rId47"/>
    <p:sldId id="408" r:id="rId48"/>
    <p:sldId id="409" r:id="rId49"/>
    <p:sldId id="410" r:id="rId50"/>
    <p:sldId id="411" r:id="rId51"/>
    <p:sldId id="412" r:id="rId52"/>
    <p:sldId id="364" r:id="rId53"/>
    <p:sldId id="365" r:id="rId54"/>
    <p:sldId id="366" r:id="rId55"/>
    <p:sldId id="367" r:id="rId56"/>
    <p:sldId id="368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8" autoAdjust="0"/>
    <p:restoredTop sz="76322" autoAdjust="0"/>
  </p:normalViewPr>
  <p:slideViewPr>
    <p:cSldViewPr>
      <p:cViewPr varScale="1">
        <p:scale>
          <a:sx n="126" d="100"/>
          <a:sy n="126" d="100"/>
        </p:scale>
        <p:origin x="283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86"/>
    </p:cViewPr>
  </p:sorterViewPr>
  <p:notesViewPr>
    <p:cSldViewPr>
      <p:cViewPr varScale="1">
        <p:scale>
          <a:sx n="81" d="100"/>
          <a:sy n="81" d="100"/>
        </p:scale>
        <p:origin x="-198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" Type="http://schemas.openxmlformats.org/officeDocument/2006/relationships/slideMaster" Target="slideMasters/slideMaster6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61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8" Type="http://schemas.openxmlformats.org/officeDocument/2006/relationships/slideMaster" Target="slideMasters/slideMaster7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90FE9-0B05-44A1-8E28-B3DBBEE66BAB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5CB03D-52F8-45FC-9D51-CC9AF1B89D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48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944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Know what each line is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Explain: strength of correlation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Explain</a:t>
            </a:r>
            <a:r>
              <a:rPr lang="en-US" altLang="zh-CN" baseline="0" dirty="0" smtClean="0"/>
              <a:t> data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/* There</a:t>
            </a:r>
            <a:r>
              <a:rPr lang="en-US" altLang="zh-CN" baseline="0" dirty="0" smtClean="0"/>
              <a:t> are a rectangle and a </a:t>
            </a:r>
            <a:r>
              <a:rPr lang="en-US" altLang="zh-CN" baseline="0" dirty="0" err="1" smtClean="0"/>
              <a:t>eclips</a:t>
            </a:r>
            <a:r>
              <a:rPr lang="en-US" altLang="zh-CN" baseline="0" dirty="0" smtClean="0"/>
              <a:t> in order to block characters and arrow in the graph. */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2564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2970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</a:t>
            </a:r>
            <a:r>
              <a:rPr lang="en-US" baseline="0" dirty="0" smtClean="0"/>
              <a:t> a slide: Diversification. Use GLD and SPY as an example. The return is still better than money market.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16047-E644-46F5-B274-EA9D3AB9B76A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399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</a:t>
            </a:r>
            <a:r>
              <a:rPr lang="en-US" baseline="0" dirty="0" smtClean="0"/>
              <a:t> of the difference come from year 2008-2009. During financial crisis, the correlation become less stable. Get a graph of eigenvalue vs time and find out how it looks like during crisis.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16047-E644-46F5-B274-EA9D3AB9B76A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8190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</a:t>
            </a:r>
            <a:r>
              <a:rPr lang="en-US" baseline="0" dirty="0" smtClean="0"/>
              <a:t> the example before outline or after introducing RMT?</a:t>
            </a:r>
          </a:p>
          <a:p>
            <a:endParaRPr lang="en-US" baseline="0" dirty="0" smtClean="0"/>
          </a:p>
          <a:p>
            <a:r>
              <a:rPr lang="en-US" baseline="0" dirty="0" smtClean="0"/>
              <a:t>At last, introduce other methods in physics that can be used in time series analysis.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16047-E644-46F5-B274-EA9D3AB9B76A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0058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a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16047-E644-46F5-B274-EA9D3AB9B76A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6475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16047-E644-46F5-B274-EA9D3AB9B76A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158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5959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Put </a:t>
            </a:r>
            <a:r>
              <a:rPr lang="en-US" altLang="zh-CN" dirty="0" err="1" smtClean="0"/>
              <a:t>formulars</a:t>
            </a:r>
            <a:r>
              <a:rPr lang="en-US" altLang="zh-CN" baseline="0" dirty="0" smtClean="0"/>
              <a:t> here. Left singular value, right </a:t>
            </a:r>
            <a:r>
              <a:rPr lang="en-US" altLang="zh-CN" baseline="0" dirty="0" err="1" smtClean="0"/>
              <a:t>singulare</a:t>
            </a:r>
            <a:r>
              <a:rPr lang="en-US" altLang="zh-CN" baseline="0" dirty="0" smtClean="0"/>
              <a:t> value.</a:t>
            </a:r>
          </a:p>
          <a:p>
            <a:r>
              <a:rPr lang="en-US" altLang="zh-CN" baseline="0" dirty="0" smtClean="0"/>
              <a:t>Add matrix here.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Redo</a:t>
            </a:r>
            <a:r>
              <a:rPr lang="en-US" altLang="zh-CN" baseline="0" dirty="0" smtClean="0"/>
              <a:t> using graphs</a:t>
            </a:r>
          </a:p>
          <a:p>
            <a:r>
              <a:rPr lang="en-US" altLang="zh-CN" baseline="0" dirty="0" smtClean="0"/>
              <a:t>Explain modifications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Functional dependence of correlations is the same as functional dependence of largest </a:t>
            </a:r>
            <a:r>
              <a:rPr lang="en-US" altLang="zh-CN" baseline="0" dirty="0" err="1" smtClean="0"/>
              <a:t>eigenvalue</a:t>
            </a:r>
            <a:r>
              <a:rPr lang="en-US" altLang="zh-CN" baseline="0" dirty="0" smtClean="0"/>
              <a:t>.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75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What</a:t>
            </a:r>
            <a:r>
              <a:rPr lang="en-US" altLang="zh-CN" baseline="0" dirty="0" smtClean="0"/>
              <a:t> is the meaning of short range  correlation?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Simulated data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850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</a:t>
            </a:r>
            <a:r>
              <a:rPr lang="en-US" baseline="0" dirty="0" smtClean="0"/>
              <a:t> the example before outline or after introducing RMT?</a:t>
            </a:r>
          </a:p>
          <a:p>
            <a:endParaRPr lang="en-US" baseline="0" dirty="0" smtClean="0"/>
          </a:p>
          <a:p>
            <a:r>
              <a:rPr lang="en-US" baseline="0" dirty="0" smtClean="0"/>
              <a:t>At last, introduce other methods in physics that can be used in time series analysis.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16047-E644-46F5-B274-EA9D3AB9B76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383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Should not decay</a:t>
            </a:r>
            <a:r>
              <a:rPr lang="en-US" altLang="zh-CN" baseline="0" dirty="0" smtClean="0"/>
              <a:t> faster. Persist longer. 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What is L?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Graph bigger down</a:t>
            </a:r>
            <a:r>
              <a:rPr lang="en-US" altLang="zh-CN" baseline="0" dirty="0" smtClean="0"/>
              <a:t> left. Characters </a:t>
            </a:r>
            <a:r>
              <a:rPr lang="en-US" altLang="zh-CN" baseline="0" dirty="0" err="1" smtClean="0"/>
              <a:t>upperright</a:t>
            </a:r>
            <a:r>
              <a:rPr lang="en-US" altLang="zh-CN" baseline="0" dirty="0" smtClean="0"/>
              <a:t>. Title smaller.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There is a rectangle</a:t>
            </a:r>
            <a:r>
              <a:rPr lang="en-US" altLang="zh-CN" baseline="0" dirty="0" smtClean="0"/>
              <a:t> on the upper-right side of the graph, in order to mask characters.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2719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Say</a:t>
            </a:r>
            <a:r>
              <a:rPr lang="en-US" altLang="zh-CN" baseline="0" dirty="0" smtClean="0"/>
              <a:t> first sentence.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In title,</a:t>
            </a:r>
            <a:r>
              <a:rPr lang="en-US" altLang="zh-CN" baseline="0" dirty="0" smtClean="0"/>
              <a:t> mention: mean field in finance.</a:t>
            </a:r>
          </a:p>
          <a:p>
            <a:r>
              <a:rPr lang="en-US" altLang="zh-CN" baseline="0" dirty="0" smtClean="0"/>
              <a:t>Why </a:t>
            </a:r>
            <a:r>
              <a:rPr lang="en-US" altLang="zh-CN" baseline="0" dirty="0" err="1" smtClean="0"/>
              <a:t>M_t</a:t>
            </a:r>
            <a:r>
              <a:rPr lang="en-US" altLang="zh-CN" baseline="0" dirty="0" smtClean="0"/>
              <a:t> is mean field. </a:t>
            </a:r>
          </a:p>
          <a:p>
            <a:r>
              <a:rPr lang="en-US" altLang="zh-CN" baseline="0" dirty="0" smtClean="0"/>
              <a:t>For example, people use sp500 as the mean field of us stocks.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When presenting this slide,</a:t>
            </a:r>
            <a:r>
              <a:rPr lang="en-US" altLang="zh-CN" baseline="0" dirty="0" smtClean="0"/>
              <a:t> try to emphasis on the difference between this model and linear regression.</a:t>
            </a:r>
          </a:p>
          <a:p>
            <a:r>
              <a:rPr lang="en-US" altLang="zh-CN" baseline="0" dirty="0" smtClean="0"/>
              <a:t>Make it clear what is the global factor: a time series, linear combination of index returns.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1947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Show that</a:t>
            </a:r>
            <a:r>
              <a:rPr lang="en-US" altLang="zh-CN" baseline="0" dirty="0" smtClean="0"/>
              <a:t> the model represents the data. </a:t>
            </a:r>
          </a:p>
          <a:p>
            <a:r>
              <a:rPr lang="en-US" altLang="zh-CN" baseline="0" dirty="0" smtClean="0"/>
              <a:t>Par(</a:t>
            </a:r>
            <a:r>
              <a:rPr lang="en-US" altLang="zh-CN" baseline="0" dirty="0" err="1" smtClean="0"/>
              <a:t>mfrow</a:t>
            </a:r>
            <a:r>
              <a:rPr lang="en-US" altLang="zh-CN" baseline="0" dirty="0" smtClean="0"/>
              <a:t>=c(2,2))</a:t>
            </a:r>
          </a:p>
          <a:p>
            <a:r>
              <a:rPr lang="en-US" altLang="zh-CN" baseline="0" dirty="0" smtClean="0"/>
              <a:t>SIMULATED global factor</a:t>
            </a:r>
          </a:p>
          <a:p>
            <a:r>
              <a:rPr lang="en-US" altLang="zh-CN" baseline="0" dirty="0" smtClean="0"/>
              <a:t>Short range </a:t>
            </a:r>
            <a:r>
              <a:rPr lang="en-US" altLang="zh-CN" baseline="0" dirty="0" err="1" smtClean="0"/>
              <a:t>autocorrelaiont</a:t>
            </a:r>
            <a:endParaRPr lang="en-US" altLang="zh-CN" baseline="0" dirty="0" smtClean="0"/>
          </a:p>
          <a:p>
            <a:r>
              <a:rPr lang="en-US" altLang="zh-CN" baseline="0" dirty="0" smtClean="0"/>
              <a:t>Long range magnitude autocorrelation.</a:t>
            </a:r>
          </a:p>
          <a:p>
            <a:r>
              <a:rPr lang="en-US" altLang="zh-CN" baseline="0" dirty="0" smtClean="0"/>
              <a:t>Reproduce the results from empirical analysis.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Go slow</a:t>
            </a:r>
            <a:r>
              <a:rPr lang="en-US" altLang="zh-CN" baseline="0" dirty="0" smtClean="0"/>
              <a:t> in this slide. Be sure to make the audience clear about the relationship between cross-correlation among indices and autocorrelation of the global factor.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8172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arenBoth"/>
            </a:pPr>
            <a:r>
              <a:rPr lang="en-US" altLang="zh-CN" sz="1200" baseline="0" dirty="0" smtClean="0">
                <a:solidFill>
                  <a:schemeClr val="bg1"/>
                </a:solidFill>
              </a:rPr>
              <a:t>Not simple linear regression. Because M unknown. </a:t>
            </a:r>
          </a:p>
          <a:p>
            <a:pPr marL="228600" indent="-228600">
              <a:buAutoNum type="arabicParenBoth"/>
            </a:pPr>
            <a:r>
              <a:rPr lang="en-US" altLang="zh-CN" sz="1200" baseline="0" dirty="0" smtClean="0">
                <a:solidFill>
                  <a:schemeClr val="bg1"/>
                </a:solidFill>
              </a:rPr>
              <a:t>Only know that M is linear combo of R, but do not know each weights.</a:t>
            </a:r>
          </a:p>
          <a:p>
            <a:pPr marL="228600" indent="-228600">
              <a:buAutoNum type="arabicParenBoth"/>
            </a:pPr>
            <a:r>
              <a:rPr lang="en-US" altLang="zh-CN" sz="1200" baseline="0" dirty="0" smtClean="0">
                <a:solidFill>
                  <a:schemeClr val="bg1"/>
                </a:solidFill>
              </a:rPr>
              <a:t>PCA to calculate weight of each </a:t>
            </a:r>
            <a:r>
              <a:rPr lang="en-US" altLang="zh-CN" sz="1200" baseline="0" dirty="0" err="1" smtClean="0">
                <a:solidFill>
                  <a:schemeClr val="bg1"/>
                </a:solidFill>
              </a:rPr>
              <a:t>R_i</a:t>
            </a:r>
            <a:r>
              <a:rPr lang="en-US" altLang="zh-CN" sz="1200" baseline="0" dirty="0" smtClean="0">
                <a:solidFill>
                  <a:schemeClr val="bg1"/>
                </a:solidFill>
              </a:rPr>
              <a:t>, and therefore calculate M</a:t>
            </a:r>
          </a:p>
          <a:p>
            <a:pPr marL="228600" indent="-228600">
              <a:buAutoNum type="arabicParenBoth"/>
            </a:pPr>
            <a:r>
              <a:rPr lang="en-US" altLang="zh-CN" sz="1200" baseline="0" dirty="0" smtClean="0">
                <a:solidFill>
                  <a:schemeClr val="bg1"/>
                </a:solidFill>
              </a:rPr>
              <a:t>Linear regression to find the coefficients.</a:t>
            </a:r>
          </a:p>
          <a:p>
            <a:pPr marL="228600" indent="-228600">
              <a:buAutoNum type="arabicParenBoth"/>
            </a:pPr>
            <a:endParaRPr lang="en-US" altLang="zh-CN" sz="1200" dirty="0" smtClean="0">
              <a:solidFill>
                <a:schemeClr val="bg1"/>
              </a:solidFill>
            </a:endParaRPr>
          </a:p>
          <a:p>
            <a:endParaRPr lang="en-US" altLang="zh-CN" sz="1200" dirty="0" smtClean="0">
              <a:solidFill>
                <a:schemeClr val="bg1"/>
              </a:solidFill>
            </a:endParaRPr>
          </a:p>
          <a:p>
            <a:endParaRPr lang="en-US" altLang="zh-CN" sz="1200" dirty="0" smtClean="0">
              <a:solidFill>
                <a:schemeClr val="bg1"/>
              </a:solidFill>
            </a:endParaRPr>
          </a:p>
          <a:p>
            <a:r>
              <a:rPr lang="en-US" altLang="zh-CN" sz="1200" dirty="0" smtClean="0">
                <a:solidFill>
                  <a:schemeClr val="bg1"/>
                </a:solidFill>
              </a:rPr>
              <a:t>UNKNOWN!!</a:t>
            </a:r>
            <a:r>
              <a:rPr lang="en-US" altLang="zh-CN" sz="1200" baseline="0" dirty="0" smtClean="0">
                <a:solidFill>
                  <a:schemeClr val="bg1"/>
                </a:solidFill>
              </a:rPr>
              <a:t> (difference between PCA and simple linear regression.)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r>
              <a:rPr lang="en-US" altLang="zh-CN" sz="1200" dirty="0" smtClean="0">
                <a:solidFill>
                  <a:schemeClr val="bg1"/>
                </a:solidFill>
              </a:rPr>
              <a:t>fast</a:t>
            </a:r>
          </a:p>
          <a:p>
            <a:endParaRPr lang="en-US" altLang="zh-CN" sz="1200" dirty="0" smtClean="0">
              <a:solidFill>
                <a:schemeClr val="bg1"/>
              </a:solidFill>
            </a:endParaRPr>
          </a:p>
          <a:p>
            <a:r>
              <a:rPr lang="en-US" altLang="zh-CN" sz="1200" dirty="0" smtClean="0">
                <a:solidFill>
                  <a:schemeClr val="bg1"/>
                </a:solidFill>
              </a:rPr>
              <a:t>Make a backup</a:t>
            </a:r>
            <a:r>
              <a:rPr lang="en-US" altLang="zh-CN" sz="1200" baseline="0" dirty="0" smtClean="0">
                <a:solidFill>
                  <a:schemeClr val="bg1"/>
                </a:solidFill>
              </a:rPr>
              <a:t> slide, and include these contents: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r>
              <a:rPr lang="en-US" altLang="zh-CN" sz="1200" dirty="0" smtClean="0">
                <a:solidFill>
                  <a:schemeClr val="bg1"/>
                </a:solidFill>
              </a:rPr>
              <a:t>PCs definition </a:t>
            </a:r>
            <a:r>
              <a:rPr lang="en-US" altLang="zh-CN" sz="1200" i="1" dirty="0" smtClean="0">
                <a:solidFill>
                  <a:srgbClr val="0070C0"/>
                </a:solidFill>
              </a:rPr>
              <a:t>(one simple equation here)</a:t>
            </a:r>
          </a:p>
          <a:p>
            <a:r>
              <a:rPr lang="en-US" altLang="zh-CN" sz="1200" dirty="0" smtClean="0">
                <a:solidFill>
                  <a:schemeClr val="bg1"/>
                </a:solidFill>
              </a:rPr>
              <a:t>PC property 1: not correlated</a:t>
            </a:r>
          </a:p>
          <a:p>
            <a:r>
              <a:rPr lang="en-US" altLang="zh-CN" sz="1200" dirty="0" smtClean="0">
                <a:solidFill>
                  <a:schemeClr val="bg1"/>
                </a:solidFill>
              </a:rPr>
              <a:t>PC property 2: explain largest percentage of variance</a:t>
            </a:r>
          </a:p>
          <a:p>
            <a:r>
              <a:rPr lang="en-US" altLang="zh-CN" sz="1200" dirty="0" smtClean="0">
                <a:solidFill>
                  <a:schemeClr val="bg1"/>
                </a:solidFill>
              </a:rPr>
              <a:t>PC property 3: </a:t>
            </a:r>
            <a:r>
              <a:rPr lang="en-US" altLang="zh-CN" sz="1200" dirty="0" err="1" smtClean="0">
                <a:solidFill>
                  <a:schemeClr val="bg1"/>
                </a:solidFill>
              </a:rPr>
              <a:t>eigenvalue</a:t>
            </a:r>
            <a:r>
              <a:rPr lang="en-US" altLang="zh-CN" sz="1200" dirty="0" smtClean="0">
                <a:solidFill>
                  <a:schemeClr val="bg1"/>
                </a:solidFill>
              </a:rPr>
              <a:t> equals to variance of PC</a:t>
            </a:r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040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Explains</a:t>
            </a:r>
            <a:r>
              <a:rPr lang="en-US" altLang="zh-CN" baseline="0" dirty="0" smtClean="0"/>
              <a:t> the reason why </a:t>
            </a:r>
            <a:r>
              <a:rPr lang="en-US" altLang="zh-CN" baseline="0" dirty="0" err="1" smtClean="0"/>
              <a:t>autocor</a:t>
            </a:r>
            <a:r>
              <a:rPr lang="en-US" altLang="zh-CN" baseline="0" dirty="0" smtClean="0"/>
              <a:t> and </a:t>
            </a:r>
            <a:r>
              <a:rPr lang="en-US" altLang="zh-CN" baseline="0" dirty="0" err="1" smtClean="0"/>
              <a:t>crosscor</a:t>
            </a:r>
            <a:r>
              <a:rPr lang="en-US" altLang="zh-CN" baseline="0" dirty="0" smtClean="0"/>
              <a:t> have the same properties.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4287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err="1" smtClean="0"/>
              <a:t>Wishart</a:t>
            </a:r>
            <a:r>
              <a:rPr lang="en-US" altLang="zh-CN" baseline="0" dirty="0" smtClean="0"/>
              <a:t> max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Add a line: zero</a:t>
            </a:r>
            <a:endParaRPr lang="en-US" altLang="zh-CN" baseline="0" dirty="0"/>
          </a:p>
          <a:p>
            <a:r>
              <a:rPr lang="en-US" altLang="zh-CN" baseline="0" dirty="0" smtClean="0"/>
              <a:t>Use 4 different colors: graph, </a:t>
            </a:r>
            <a:r>
              <a:rPr lang="en-US" altLang="zh-CN" baseline="0" dirty="0" err="1" smtClean="0"/>
              <a:t>abline</a:t>
            </a:r>
            <a:r>
              <a:rPr lang="en-US" altLang="zh-CN" baseline="0" dirty="0" smtClean="0"/>
              <a:t> for </a:t>
            </a:r>
            <a:r>
              <a:rPr lang="en-US" altLang="zh-CN" baseline="0" dirty="0" err="1" smtClean="0"/>
              <a:t>Wishart</a:t>
            </a:r>
            <a:r>
              <a:rPr lang="en-US" altLang="zh-CN" baseline="0" dirty="0" smtClean="0"/>
              <a:t> max, </a:t>
            </a:r>
            <a:r>
              <a:rPr lang="en-US" altLang="zh-CN" baseline="0" dirty="0" err="1" smtClean="0"/>
              <a:t>abline</a:t>
            </a:r>
            <a:r>
              <a:rPr lang="en-US" altLang="zh-CN" baseline="0" dirty="0" smtClean="0"/>
              <a:t> for zero, and captions.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4802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Skip this part. Too much math. MLE, GARCH.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Explain</a:t>
            </a:r>
            <a:r>
              <a:rPr lang="en-US" altLang="zh-CN" baseline="0" dirty="0" smtClean="0"/>
              <a:t> how to use MLE.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When I say</a:t>
            </a:r>
            <a:r>
              <a:rPr lang="en-US" altLang="zh-CN" baseline="0" dirty="0" smtClean="0"/>
              <a:t> time dependent standard deviation, go back to the global factor graph.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Use</a:t>
            </a:r>
            <a:r>
              <a:rPr lang="en-US" altLang="zh-CN" baseline="0" dirty="0" smtClean="0"/>
              <a:t> GJR-GARCH(1,1) instead of (</a:t>
            </a:r>
            <a:r>
              <a:rPr lang="en-US" altLang="zh-CN" baseline="0" dirty="0" err="1" smtClean="0"/>
              <a:t>p,q</a:t>
            </a:r>
            <a:r>
              <a:rPr lang="en-US" altLang="zh-CN" baseline="0" dirty="0" smtClean="0"/>
              <a:t>)</a:t>
            </a:r>
          </a:p>
          <a:p>
            <a:r>
              <a:rPr lang="en-US" altLang="zh-CN" baseline="0" dirty="0" smtClean="0"/>
              <a:t>Do it like slide GFM. Use arrows instead of large amount of sentences.</a:t>
            </a:r>
          </a:p>
          <a:p>
            <a:endParaRPr lang="en-US" altLang="zh-CN" baseline="0" dirty="0" smtClean="0"/>
          </a:p>
          <a:p>
            <a:pPr>
              <a:buNone/>
            </a:pPr>
            <a:r>
              <a:rPr lang="en-US" altLang="zh-CN" sz="1200" dirty="0" smtClean="0">
                <a:solidFill>
                  <a:schemeClr val="bg1"/>
                </a:solidFill>
              </a:rPr>
              <a:t> (1) Tomorrow’s conditional volatility can be forecasted using today’s volatility.</a:t>
            </a:r>
          </a:p>
          <a:p>
            <a:pPr>
              <a:buNone/>
            </a:pPr>
            <a:r>
              <a:rPr lang="en-US" altLang="zh-CN" sz="1200" dirty="0" smtClean="0">
                <a:solidFill>
                  <a:schemeClr val="bg1"/>
                </a:solidFill>
              </a:rPr>
              <a:t>    (2) Estimate the coefficients using maximum likelihood (MLE), then use the estimated coefficients in forecasting.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4619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The world</a:t>
            </a:r>
            <a:r>
              <a:rPr lang="en-US" altLang="zh-CN" baseline="0" dirty="0" smtClean="0"/>
              <a:t> economy can be grouped as 3 subunits.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8684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7396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Physiology </a:t>
            </a:r>
            <a:r>
              <a:rPr lang="en-US" altLang="zh-CN" dirty="0" err="1" smtClean="0"/>
              <a:t>diagonosis</a:t>
            </a:r>
            <a:r>
              <a:rPr lang="en-US" altLang="zh-CN" dirty="0" smtClean="0"/>
              <a:t>:</a:t>
            </a:r>
          </a:p>
          <a:p>
            <a:r>
              <a:rPr lang="en-US" altLang="zh-CN" dirty="0" smtClean="0"/>
              <a:t>the same as finance</a:t>
            </a:r>
          </a:p>
          <a:p>
            <a:r>
              <a:rPr lang="en-US" altLang="zh-CN" dirty="0" smtClean="0"/>
              <a:t>time series</a:t>
            </a:r>
          </a:p>
          <a:p>
            <a:r>
              <a:rPr lang="en-US" altLang="zh-CN" dirty="0" smtClean="0"/>
              <a:t>same logic</a:t>
            </a:r>
          </a:p>
          <a:p>
            <a:r>
              <a:rPr lang="en-US" altLang="zh-CN" dirty="0" smtClean="0"/>
              <a:t>know what are those time series, some in brain, some in eyes, heart beat,</a:t>
            </a:r>
          </a:p>
          <a:p>
            <a:r>
              <a:rPr lang="en-US" altLang="zh-CN" dirty="0" smtClean="0"/>
              <a:t>1 second sample frequency</a:t>
            </a:r>
          </a:p>
          <a:p>
            <a:r>
              <a:rPr lang="en-US" altLang="zh-CN" dirty="0" smtClean="0"/>
              <a:t>some electric signals,</a:t>
            </a:r>
          </a:p>
          <a:p>
            <a:r>
              <a:rPr lang="en-US" altLang="zh-CN" dirty="0" smtClean="0"/>
              <a:t>diagnostics: most </a:t>
            </a:r>
            <a:r>
              <a:rPr lang="en-US" altLang="zh-CN" dirty="0" err="1" smtClean="0"/>
              <a:t>problbly</a:t>
            </a:r>
            <a:r>
              <a:rPr lang="en-US" altLang="zh-CN" dirty="0" smtClean="0"/>
              <a:t>, we can apply in </a:t>
            </a:r>
            <a:r>
              <a:rPr lang="en-US" altLang="zh-CN" dirty="0" err="1" smtClean="0"/>
              <a:t>diag</a:t>
            </a:r>
            <a:r>
              <a:rPr lang="en-US" altLang="zh-CN" dirty="0" smtClean="0"/>
              <a:t> purpose, health person and sick person, in </a:t>
            </a:r>
            <a:r>
              <a:rPr lang="en-US" altLang="zh-CN" dirty="0" err="1" smtClean="0"/>
              <a:t>epl</a:t>
            </a:r>
            <a:r>
              <a:rPr lang="en-US" altLang="zh-CN" dirty="0" smtClean="0"/>
              <a:t>, difference between good person in drunk person,</a:t>
            </a:r>
          </a:p>
          <a:p>
            <a:r>
              <a:rPr lang="en-US" altLang="zh-CN" dirty="0" smtClean="0"/>
              <a:t>same as DFA, make distinction between sick and healthy person.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mean field:</a:t>
            </a:r>
          </a:p>
          <a:p>
            <a:r>
              <a:rPr lang="en-US" altLang="zh-CN" dirty="0" err="1" smtClean="0"/>
              <a:t>parewise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interactrons</a:t>
            </a:r>
            <a:r>
              <a:rPr lang="en-US" altLang="zh-CN" dirty="0" smtClean="0"/>
              <a:t> between </a:t>
            </a:r>
            <a:r>
              <a:rPr lang="en-US" altLang="zh-CN" dirty="0" err="1" smtClean="0"/>
              <a:t>nucleans</a:t>
            </a:r>
            <a:r>
              <a:rPr lang="en-US" altLang="zh-CN" dirty="0" smtClean="0"/>
              <a:t>, </a:t>
            </a:r>
          </a:p>
          <a:p>
            <a:r>
              <a:rPr lang="en-US" altLang="zh-CN" dirty="0" smtClean="0"/>
              <a:t>in finance , </a:t>
            </a:r>
            <a:r>
              <a:rPr lang="en-US" altLang="zh-CN" dirty="0" err="1" smtClean="0"/>
              <a:t>parese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beetween</a:t>
            </a:r>
            <a:r>
              <a:rPr lang="en-US" altLang="zh-CN" dirty="0" smtClean="0"/>
              <a:t> stocks,</a:t>
            </a:r>
          </a:p>
          <a:p>
            <a:r>
              <a:rPr lang="en-US" altLang="zh-CN" dirty="0" smtClean="0"/>
              <a:t>it is complicated to </a:t>
            </a:r>
            <a:r>
              <a:rPr lang="en-US" altLang="zh-CN" dirty="0" err="1" smtClean="0"/>
              <a:t>analys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parewise</a:t>
            </a:r>
            <a:r>
              <a:rPr lang="en-US" altLang="zh-CN" dirty="0" smtClean="0"/>
              <a:t>, complex, replace by simplif8id picture, each is influenced by mean field, interaction of all other </a:t>
            </a:r>
            <a:r>
              <a:rPr lang="en-US" altLang="zh-CN" dirty="0" err="1" smtClean="0"/>
              <a:t>nucleans</a:t>
            </a:r>
            <a:r>
              <a:rPr lang="en-US" altLang="zh-CN" dirty="0" smtClean="0"/>
              <a:t> of one </a:t>
            </a:r>
            <a:r>
              <a:rPr lang="en-US" altLang="zh-CN" dirty="0" err="1" smtClean="0"/>
              <a:t>nuclean</a:t>
            </a:r>
            <a:r>
              <a:rPr lang="en-US" altLang="zh-CN" dirty="0" smtClean="0"/>
              <a:t>.</a:t>
            </a:r>
          </a:p>
          <a:p>
            <a:r>
              <a:rPr lang="en-US" altLang="zh-CN" dirty="0" smtClean="0"/>
              <a:t>In stock, same , SP500 is mean field of US stock market. </a:t>
            </a:r>
          </a:p>
          <a:p>
            <a:r>
              <a:rPr lang="en-US" altLang="zh-CN" dirty="0" smtClean="0"/>
              <a:t>essence: complex picture be replaced by </a:t>
            </a:r>
            <a:r>
              <a:rPr lang="en-US" altLang="zh-CN" dirty="0" err="1" smtClean="0"/>
              <a:t>simplefied</a:t>
            </a:r>
            <a:r>
              <a:rPr lang="en-US" altLang="zh-CN" dirty="0" smtClean="0"/>
              <a:t> picture </a:t>
            </a:r>
            <a:r>
              <a:rPr lang="en-US" altLang="zh-CN" dirty="0" err="1" smtClean="0"/>
              <a:t>evey</a:t>
            </a:r>
            <a:r>
              <a:rPr lang="en-US" altLang="zh-CN" dirty="0" smtClean="0"/>
              <a:t> by mean field. 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effective potential. potential </a:t>
            </a:r>
            <a:r>
              <a:rPr lang="en-US" altLang="zh-CN" dirty="0" err="1" smtClean="0"/>
              <a:t>berrieer</a:t>
            </a:r>
            <a:r>
              <a:rPr lang="en-US" altLang="zh-CN" dirty="0" smtClean="0"/>
              <a:t>.</a:t>
            </a:r>
          </a:p>
          <a:p>
            <a:r>
              <a:rPr lang="en-US" altLang="zh-CN" dirty="0" smtClean="0"/>
              <a:t>For example, oxygen, there are 16 </a:t>
            </a:r>
            <a:r>
              <a:rPr lang="en-US" altLang="zh-CN" dirty="0" err="1" smtClean="0"/>
              <a:t>nucleans</a:t>
            </a:r>
            <a:r>
              <a:rPr lang="en-US" altLang="zh-CN" dirty="0" smtClean="0"/>
              <a:t> in the nuclear. the </a:t>
            </a:r>
            <a:r>
              <a:rPr lang="en-US" altLang="zh-CN" dirty="0" err="1" smtClean="0"/>
              <a:t>pairwise</a:t>
            </a:r>
            <a:r>
              <a:rPr lang="en-US" altLang="zh-CN" dirty="0" smtClean="0"/>
              <a:t> interactions will be complicated. However, the effect of the complicated interactions is: energy level for each </a:t>
            </a:r>
            <a:r>
              <a:rPr lang="en-US" altLang="zh-CN" dirty="0" err="1" smtClean="0"/>
              <a:t>nuclean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shortrange</a:t>
            </a:r>
            <a:r>
              <a:rPr lang="en-US" altLang="zh-CN" dirty="0" smtClean="0"/>
              <a:t> and strong attractive force, which restrict the </a:t>
            </a:r>
            <a:r>
              <a:rPr lang="en-US" altLang="zh-CN" dirty="0" err="1" smtClean="0"/>
              <a:t>nucleans</a:t>
            </a:r>
            <a:r>
              <a:rPr lang="en-US" altLang="zh-CN" dirty="0" smtClean="0"/>
              <a:t> not to escape. Therefore, we simplify it to a mean field, and the mean field is a potential barrier to prevent the </a:t>
            </a:r>
            <a:r>
              <a:rPr lang="en-US" altLang="zh-CN" dirty="0" err="1" smtClean="0"/>
              <a:t>nucleans</a:t>
            </a:r>
            <a:r>
              <a:rPr lang="en-US" altLang="zh-CN" dirty="0" smtClean="0"/>
              <a:t> from escaping. And each energy level of the potential barrier has the similar effect as the combination of </a:t>
            </a:r>
            <a:r>
              <a:rPr lang="en-US" altLang="zh-CN" dirty="0" err="1" smtClean="0"/>
              <a:t>pairwise</a:t>
            </a:r>
            <a:r>
              <a:rPr lang="en-US" altLang="zh-CN" smtClean="0"/>
              <a:t> interactions.</a:t>
            </a: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10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baseline="0" dirty="0" smtClean="0"/>
              <a:t>You may not feel comfortable about this equation. I will show you what it means.</a:t>
            </a:r>
          </a:p>
          <a:p>
            <a:r>
              <a:rPr lang="en-US" altLang="zh-CN" baseline="0" dirty="0" smtClean="0"/>
              <a:t>Magnitude: fluctuation. Measure of uncertainty, in finance uncertainty means risk. That is why it is heavily studied in Finance.</a:t>
            </a:r>
          </a:p>
          <a:p>
            <a:r>
              <a:rPr lang="en-US" altLang="zh-CN" baseline="0" dirty="0" smtClean="0"/>
              <a:t>Market crash: always combined with price drop and variance increase.</a:t>
            </a:r>
          </a:p>
          <a:p>
            <a:r>
              <a:rPr lang="en-US" altLang="zh-CN" baseline="0" dirty="0" smtClean="0"/>
              <a:t>In </a:t>
            </a:r>
            <a:r>
              <a:rPr lang="en-US" altLang="zh-CN" baseline="0" dirty="0" err="1" smtClean="0"/>
              <a:t>econophysics</a:t>
            </a:r>
            <a:r>
              <a:rPr lang="en-US" altLang="zh-CN" baseline="0" dirty="0" smtClean="0"/>
              <a:t> literatures, they often use the word “volatility”, but I avoid using the word volatility here because there are different definitions of volatilities, it would be confusing when we introduce conditional volatility later.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1538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</a:t>
            </a:r>
            <a:r>
              <a:rPr lang="en-US" baseline="0" dirty="0" smtClean="0"/>
              <a:t> IPR, my definition is easier to understand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16047-E644-46F5-B274-EA9D3AB9B76A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0546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</a:t>
            </a:r>
            <a:r>
              <a:rPr lang="en-US" baseline="0" dirty="0" smtClean="0"/>
              <a:t> a slide: Diversification. Use GLD and SPY as an example. The return is still better </a:t>
            </a:r>
            <a:r>
              <a:rPr lang="en-US" baseline="0" smtClean="0"/>
              <a:t>than money market.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16047-E644-46F5-B274-EA9D3AB9B76A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91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16047-E644-46F5-B274-EA9D3AB9B76A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9774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a</a:t>
            </a:r>
            <a:r>
              <a:rPr lang="en-US" baseline="0" dirty="0" smtClean="0"/>
              <a:t> formula here.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16047-E644-46F5-B274-EA9D3AB9B76A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5416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</a:t>
            </a:r>
            <a:r>
              <a:rPr lang="en-US" baseline="0" dirty="0" smtClean="0"/>
              <a:t> of the difference come from year 2008-2009. During financial crisis, the correlation become less stable. Get a graph of eigenvalue vs time and find out how it looks like during crisis.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16047-E644-46F5-B274-EA9D3AB9B76A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3805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Define turnover</a:t>
            </a:r>
            <a:r>
              <a:rPr lang="en-US" baseline="0" dirty="0" smtClean="0"/>
              <a:t> ratio before showing the graph.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16047-E644-46F5-B274-EA9D3AB9B76A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42390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Put </a:t>
            </a:r>
            <a:r>
              <a:rPr lang="en-US" altLang="zh-CN" dirty="0" err="1" smtClean="0"/>
              <a:t>formulars</a:t>
            </a:r>
            <a:r>
              <a:rPr lang="en-US" altLang="zh-CN" baseline="0" dirty="0" smtClean="0"/>
              <a:t> here. Left singular value, right </a:t>
            </a:r>
            <a:r>
              <a:rPr lang="en-US" altLang="zh-CN" baseline="0" dirty="0" err="1" smtClean="0"/>
              <a:t>singulare</a:t>
            </a:r>
            <a:r>
              <a:rPr lang="en-US" altLang="zh-CN" baseline="0" dirty="0" smtClean="0"/>
              <a:t> value.</a:t>
            </a:r>
          </a:p>
          <a:p>
            <a:r>
              <a:rPr lang="en-US" altLang="zh-CN" baseline="0" dirty="0" smtClean="0"/>
              <a:t>Add matrix here.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Redo</a:t>
            </a:r>
            <a:r>
              <a:rPr lang="en-US" altLang="zh-CN" baseline="0" dirty="0" smtClean="0"/>
              <a:t> using graphs</a:t>
            </a:r>
          </a:p>
          <a:p>
            <a:r>
              <a:rPr lang="en-US" altLang="zh-CN" baseline="0" dirty="0" smtClean="0"/>
              <a:t>Explain modifications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Functional dependence of correlations is the same as functional dependence of largest </a:t>
            </a:r>
            <a:r>
              <a:rPr lang="en-US" altLang="zh-CN" baseline="0" dirty="0" err="1" smtClean="0"/>
              <a:t>eigenvalue</a:t>
            </a:r>
            <a:r>
              <a:rPr lang="en-US" altLang="zh-CN" baseline="0" dirty="0" smtClean="0"/>
              <a:t>.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704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Instantaneous</a:t>
            </a:r>
          </a:p>
          <a:p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>
                <a:solidFill>
                  <a:schemeClr val="bg1"/>
                </a:solidFill>
              </a:rPr>
              <a:t>Measures dependence between 2 random variables.</a:t>
            </a:r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093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Joke about Special-K</a:t>
            </a:r>
            <a:r>
              <a:rPr lang="en-US" altLang="zh-CN" baseline="0" dirty="0" smtClean="0"/>
              <a:t> and MSFT</a:t>
            </a:r>
          </a:p>
          <a:p>
            <a:r>
              <a:rPr lang="en-US" altLang="zh-CN" baseline="0" dirty="0" smtClean="0"/>
              <a:t>Windows 7 does not sell better when you eat more special-K cereals.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Add definition of correlation matrix 1/t C C^T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Explained by PCA. Figure out. Add a slide if possible.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45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Know definition, in</a:t>
            </a:r>
            <a:r>
              <a:rPr lang="en-US" altLang="zh-CN" baseline="0" dirty="0" smtClean="0"/>
              <a:t> case asked</a:t>
            </a:r>
          </a:p>
          <a:p>
            <a:r>
              <a:rPr lang="en-US" altLang="zh-CN" baseline="0" dirty="0" smtClean="0"/>
              <a:t>If not finite length, it is identity matrix.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Add graph: semicircle &amp; RMT for time series, compare the 2.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GOE and </a:t>
            </a:r>
            <a:r>
              <a:rPr lang="en-US" altLang="zh-CN" baseline="0" dirty="0" err="1" smtClean="0"/>
              <a:t>Wishart</a:t>
            </a:r>
            <a:r>
              <a:rPr lang="en-US" altLang="zh-CN" baseline="0" dirty="0" smtClean="0"/>
              <a:t> Ensemble</a:t>
            </a:r>
          </a:p>
          <a:p>
            <a:endParaRPr lang="en-US" altLang="zh-CN" baseline="0" dirty="0" smtClean="0"/>
          </a:p>
          <a:p>
            <a:r>
              <a:rPr lang="en-US" altLang="zh-CN" baseline="0" dirty="0" err="1" smtClean="0"/>
              <a:t>Hamitonian</a:t>
            </a:r>
            <a:r>
              <a:rPr lang="en-US" altLang="zh-CN" baseline="0" dirty="0" smtClean="0"/>
              <a:t>: Kinetic energy operator plus potential energy operator.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941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Say</a:t>
            </a:r>
            <a:r>
              <a:rPr lang="en-US" altLang="zh-CN" baseline="0" dirty="0" smtClean="0"/>
              <a:t> something about correlation matrix.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baseline="0" dirty="0" smtClean="0"/>
              <a:t>Sample and population.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The main purpose</a:t>
            </a:r>
            <a:r>
              <a:rPr lang="en-US" altLang="zh-CN" baseline="0" dirty="0" smtClean="0"/>
              <a:t> of this slide is to show the correlation of uncorrelated time series.</a:t>
            </a:r>
            <a:r>
              <a:rPr lang="zh-CN" altLang="en-US" baseline="0" dirty="0" smtClean="0"/>
              <a:t> </a:t>
            </a:r>
            <a:endParaRPr lang="en-US" altLang="zh-CN" baseline="0" dirty="0" smtClean="0"/>
          </a:p>
          <a:p>
            <a:r>
              <a:rPr lang="en-US" altLang="zh-CN" baseline="0" dirty="0" smtClean="0"/>
              <a:t>This graph is to show if 2 time series are uncorrelated.</a:t>
            </a:r>
          </a:p>
          <a:p>
            <a:r>
              <a:rPr lang="en-US" altLang="zh-CN" baseline="0" dirty="0" smtClean="0"/>
              <a:t>RMT is aimed to find out if multiple time series are uncorrelated.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Add formula for sample correlation</a:t>
            </a:r>
          </a:p>
          <a:p>
            <a:r>
              <a:rPr lang="en-US" altLang="zh-CN" baseline="0" dirty="0" smtClean="0"/>
              <a:t>Small correlation N(0,1/T)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92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</a:t>
            </a:r>
            <a:r>
              <a:rPr lang="en-US" baseline="0" dirty="0" smtClean="0"/>
              <a:t> the example before outline or after introducing RMT?</a:t>
            </a:r>
          </a:p>
          <a:p>
            <a:endParaRPr lang="en-US" baseline="0" dirty="0" smtClean="0"/>
          </a:p>
          <a:p>
            <a:r>
              <a:rPr lang="en-US" baseline="0" dirty="0" smtClean="0"/>
              <a:t>At last, introduce other methods in physics that can be used in time series analysis.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16047-E644-46F5-B274-EA9D3AB9B76A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5830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16047-E644-46F5-B274-EA9D3AB9B76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52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altLang="zh-CN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59ED156-2732-479E-8410-D5807628268D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18737D0-1F07-487A-BC82-FDF5B924E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9ED156-2732-479E-8410-D5807628268D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737D0-1F07-487A-BC82-FDF5B924E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9ED156-2732-479E-8410-D5807628268D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737D0-1F07-487A-BC82-FDF5B924E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780BC-A652-4ED6-A9CB-CB0CC6E620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9385-39BD-4DC0-9AB6-D004AB8B43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075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780BC-A652-4ED6-A9CB-CB0CC6E620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9385-39BD-4DC0-9AB6-D004AB8B43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00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780BC-A652-4ED6-A9CB-CB0CC6E620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9385-39BD-4DC0-9AB6-D004AB8B43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511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780BC-A652-4ED6-A9CB-CB0CC6E620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9385-39BD-4DC0-9AB6-D004AB8B43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0471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780BC-A652-4ED6-A9CB-CB0CC6E620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9385-39BD-4DC0-9AB6-D004AB8B43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3480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780BC-A652-4ED6-A9CB-CB0CC6E620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9385-39BD-4DC0-9AB6-D004AB8B43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4577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780BC-A652-4ED6-A9CB-CB0CC6E620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9385-39BD-4DC0-9AB6-D004AB8B43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336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780BC-A652-4ED6-A9CB-CB0CC6E620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9385-39BD-4DC0-9AB6-D004AB8B43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634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9ED156-2732-479E-8410-D5807628268D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737D0-1F07-487A-BC82-FDF5B924E9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780BC-A652-4ED6-A9CB-CB0CC6E620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9385-39BD-4DC0-9AB6-D004AB8B43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7283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780BC-A652-4ED6-A9CB-CB0CC6E620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9385-39BD-4DC0-9AB6-D004AB8B43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7081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780BC-A652-4ED6-A9CB-CB0CC6E620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9385-39BD-4DC0-9AB6-D004AB8B43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2663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780BC-A652-4ED6-A9CB-CB0CC6E620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9385-39BD-4DC0-9AB6-D004AB8B43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6924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780BC-A652-4ED6-A9CB-CB0CC6E620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9385-39BD-4DC0-9AB6-D004AB8B43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7004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780BC-A652-4ED6-A9CB-CB0CC6E620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9385-39BD-4DC0-9AB6-D004AB8B43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2835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780BC-A652-4ED6-A9CB-CB0CC6E620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9385-39BD-4DC0-9AB6-D004AB8B43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3224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780BC-A652-4ED6-A9CB-CB0CC6E620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9385-39BD-4DC0-9AB6-D004AB8B43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185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780BC-A652-4ED6-A9CB-CB0CC6E620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9385-39BD-4DC0-9AB6-D004AB8B43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6494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780BC-A652-4ED6-A9CB-CB0CC6E620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9385-39BD-4DC0-9AB6-D004AB8B43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009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9ED156-2732-479E-8410-D5807628268D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737D0-1F07-487A-BC82-FDF5B924E9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780BC-A652-4ED6-A9CB-CB0CC6E620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9385-39BD-4DC0-9AB6-D004AB8B43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5157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780BC-A652-4ED6-A9CB-CB0CC6E620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9385-39BD-4DC0-9AB6-D004AB8B43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0471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780BC-A652-4ED6-A9CB-CB0CC6E620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9385-39BD-4DC0-9AB6-D004AB8B43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6433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780BC-A652-4ED6-A9CB-CB0CC6E620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9385-39BD-4DC0-9AB6-D004AB8B43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6954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780BC-A652-4ED6-A9CB-CB0CC6E620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9385-39BD-4DC0-9AB6-D004AB8B43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7890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780BC-A652-4ED6-A9CB-CB0CC6E620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9385-39BD-4DC0-9AB6-D004AB8B43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061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780BC-A652-4ED6-A9CB-CB0CC6E620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9385-39BD-4DC0-9AB6-D004AB8B43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0690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780BC-A652-4ED6-A9CB-CB0CC6E620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9385-39BD-4DC0-9AB6-D004AB8B43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6691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780BC-A652-4ED6-A9CB-CB0CC6E620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9385-39BD-4DC0-9AB6-D004AB8B43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8761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780BC-A652-4ED6-A9CB-CB0CC6E620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9385-39BD-4DC0-9AB6-D004AB8B43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941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9ED156-2732-479E-8410-D5807628268D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737D0-1F07-487A-BC82-FDF5B924E9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780BC-A652-4ED6-A9CB-CB0CC6E620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9385-39BD-4DC0-9AB6-D004AB8B43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551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780BC-A652-4ED6-A9CB-CB0CC6E620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9385-39BD-4DC0-9AB6-D004AB8B43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5828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780BC-A652-4ED6-A9CB-CB0CC6E620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9385-39BD-4DC0-9AB6-D004AB8B43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4278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780BC-A652-4ED6-A9CB-CB0CC6E620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9385-39BD-4DC0-9AB6-D004AB8B43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7012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780BC-A652-4ED6-A9CB-CB0CC6E620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9385-39BD-4DC0-9AB6-D004AB8B43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7233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780BC-A652-4ED6-A9CB-CB0CC6E620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9385-39BD-4DC0-9AB6-D004AB8B43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5802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780BC-A652-4ED6-A9CB-CB0CC6E620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9385-39BD-4DC0-9AB6-D004AB8B43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1752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780BC-A652-4ED6-A9CB-CB0CC6E620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9385-39BD-4DC0-9AB6-D004AB8B43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3801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780BC-A652-4ED6-A9CB-CB0CC6E620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9385-39BD-4DC0-9AB6-D004AB8B43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9001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780BC-A652-4ED6-A9CB-CB0CC6E620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9385-39BD-4DC0-9AB6-D004AB8B43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702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9ED156-2732-479E-8410-D5807628268D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737D0-1F07-487A-BC82-FDF5B924E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780BC-A652-4ED6-A9CB-CB0CC6E620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9385-39BD-4DC0-9AB6-D004AB8B43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6330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780BC-A652-4ED6-A9CB-CB0CC6E620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9385-39BD-4DC0-9AB6-D004AB8B43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2675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780BC-A652-4ED6-A9CB-CB0CC6E620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9385-39BD-4DC0-9AB6-D004AB8B43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2100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780BC-A652-4ED6-A9CB-CB0CC6E620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9385-39BD-4DC0-9AB6-D004AB8B43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64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780BC-A652-4ED6-A9CB-CB0CC6E620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9385-39BD-4DC0-9AB6-D004AB8B43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888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780BC-A652-4ED6-A9CB-CB0CC6E620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9385-39BD-4DC0-9AB6-D004AB8B43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5169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780BC-A652-4ED6-A9CB-CB0CC6E620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9385-39BD-4DC0-9AB6-D004AB8B43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7212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780BC-A652-4ED6-A9CB-CB0CC6E620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9385-39BD-4DC0-9AB6-D004AB8B43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1683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780BC-A652-4ED6-A9CB-CB0CC6E620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9385-39BD-4DC0-9AB6-D004AB8B43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2093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780BC-A652-4ED6-A9CB-CB0CC6E620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9385-39BD-4DC0-9AB6-D004AB8B43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217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9ED156-2732-479E-8410-D5807628268D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737D0-1F07-487A-BC82-FDF5B924E9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780BC-A652-4ED6-A9CB-CB0CC6E620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9385-39BD-4DC0-9AB6-D004AB8B43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1481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780BC-A652-4ED6-A9CB-CB0CC6E620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9385-39BD-4DC0-9AB6-D004AB8B43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9817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780BC-A652-4ED6-A9CB-CB0CC6E620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9385-39BD-4DC0-9AB6-D004AB8B43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32632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780BC-A652-4ED6-A9CB-CB0CC6E620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9385-39BD-4DC0-9AB6-D004AB8B43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16700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780BC-A652-4ED6-A9CB-CB0CC6E620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9385-39BD-4DC0-9AB6-D004AB8B43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485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780BC-A652-4ED6-A9CB-CB0CC6E620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9385-39BD-4DC0-9AB6-D004AB8B43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9521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780BC-A652-4ED6-A9CB-CB0CC6E620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89385-39BD-4DC0-9AB6-D004AB8B43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9624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altLang="zh-CN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59ED156-2732-479E-8410-D5807628268D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3891A7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18737D0-1F07-487A-BC82-FDF5B924E9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584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9ED156-2732-479E-8410-D5807628268D}" type="datetimeFigureOut">
              <a:rPr lang="en-US" smtClean="0">
                <a:solidFill>
                  <a:prstClr val="white"/>
                </a:solidFill>
              </a:rPr>
              <a:pPr/>
              <a:t>5/4/2015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737D0-1F07-487A-BC82-FDF5B924E95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4761436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9ED156-2732-479E-8410-D5807628268D}" type="datetimeFigureOut">
              <a:rPr lang="en-US" smtClean="0">
                <a:solidFill>
                  <a:prstClr val="white"/>
                </a:solidFill>
              </a:rPr>
              <a:pPr/>
              <a:t>5/4/2015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737D0-1F07-487A-BC82-FDF5B924E95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422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9ED156-2732-479E-8410-D5807628268D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737D0-1F07-487A-BC82-FDF5B924E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9ED156-2732-479E-8410-D5807628268D}" type="datetimeFigureOut">
              <a:rPr lang="en-US" smtClean="0">
                <a:solidFill>
                  <a:prstClr val="white"/>
                </a:solidFill>
              </a:rPr>
              <a:pPr/>
              <a:t>5/4/2015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737D0-1F07-487A-BC82-FDF5B924E95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454627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9ED156-2732-479E-8410-D5807628268D}" type="datetimeFigureOut">
              <a:rPr lang="en-US" smtClean="0">
                <a:solidFill>
                  <a:prstClr val="white"/>
                </a:solidFill>
              </a:rPr>
              <a:pPr/>
              <a:t>5/4/2015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737D0-1F07-487A-BC82-FDF5B924E95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02826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9ED156-2732-479E-8410-D5807628268D}" type="datetimeFigureOut">
              <a:rPr lang="en-US" smtClean="0">
                <a:solidFill>
                  <a:prstClr val="white"/>
                </a:solidFill>
              </a:rPr>
              <a:pPr/>
              <a:t>5/4/2015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737D0-1F07-487A-BC82-FDF5B924E95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1370474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9ED156-2732-479E-8410-D5807628268D}" type="datetimeFigureOut">
              <a:rPr lang="en-US" smtClean="0">
                <a:solidFill>
                  <a:prstClr val="white"/>
                </a:solidFill>
              </a:rPr>
              <a:pPr/>
              <a:t>5/4/2015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737D0-1F07-487A-BC82-FDF5B924E95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45680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59ED156-2732-479E-8410-D5807628268D}" type="datetimeFigureOut">
              <a:rPr lang="en-US" smtClean="0">
                <a:solidFill>
                  <a:prstClr val="white"/>
                </a:solidFill>
              </a:rPr>
              <a:pPr/>
              <a:t>5/4/2015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737D0-1F07-487A-BC82-FDF5B924E95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22386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altLang="zh-CN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59ED156-2732-479E-8410-D5807628268D}" type="datetimeFigureOut">
              <a:rPr lang="en-US" smtClean="0">
                <a:solidFill>
                  <a:prstClr val="white"/>
                </a:solidFill>
              </a:rPr>
              <a:pPr/>
              <a:t>5/4/2015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18737D0-1F07-487A-BC82-FDF5B924E95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52399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9ED156-2732-479E-8410-D5807628268D}" type="datetimeFigureOut">
              <a:rPr lang="en-US" smtClean="0">
                <a:solidFill>
                  <a:prstClr val="white"/>
                </a:solidFill>
              </a:rPr>
              <a:pPr/>
              <a:t>5/4/2015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737D0-1F07-487A-BC82-FDF5B924E95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00717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9ED156-2732-479E-8410-D5807628268D}" type="datetimeFigureOut">
              <a:rPr lang="en-US" smtClean="0">
                <a:solidFill>
                  <a:prstClr val="white"/>
                </a:solidFill>
              </a:rPr>
              <a:pPr/>
              <a:t>5/4/2015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737D0-1F07-487A-BC82-FDF5B924E95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664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59ED156-2732-479E-8410-D5807628268D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737D0-1F07-487A-BC82-FDF5B924E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altLang="zh-CN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59ED156-2732-479E-8410-D5807628268D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18737D0-1F07-487A-BC82-FDF5B924E9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  <a:p>
            <a:pPr lvl="1" eaLnBrk="1" latinLnBrk="0" hangingPunct="1"/>
            <a:r>
              <a:rPr kumimoji="0" lang="en-US" altLang="zh-CN" smtClean="0"/>
              <a:t>Second level</a:t>
            </a:r>
          </a:p>
          <a:p>
            <a:pPr lvl="2" eaLnBrk="1" latinLnBrk="0" hangingPunct="1"/>
            <a:r>
              <a:rPr kumimoji="0" lang="en-US" altLang="zh-CN" smtClean="0"/>
              <a:t>Third level</a:t>
            </a:r>
          </a:p>
          <a:p>
            <a:pPr lvl="3" eaLnBrk="1" latinLnBrk="0" hangingPunct="1"/>
            <a:r>
              <a:rPr kumimoji="0" lang="en-US" altLang="zh-CN" smtClean="0"/>
              <a:t>Fourth level</a:t>
            </a:r>
          </a:p>
          <a:p>
            <a:pPr lvl="4" eaLnBrk="1" latinLnBrk="0" hangingPunct="1"/>
            <a:r>
              <a:rPr kumimoji="0" lang="en-US" altLang="zh-CN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59ED156-2732-479E-8410-D5807628268D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18737D0-1F07-487A-BC82-FDF5B924E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1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780BC-A652-4ED6-A9CB-CB0CC6E620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89385-39BD-4DC0-9AB6-D004AB8B43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08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780BC-A652-4ED6-A9CB-CB0CC6E620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89385-39BD-4DC0-9AB6-D004AB8B43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157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780BC-A652-4ED6-A9CB-CB0CC6E620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89385-39BD-4DC0-9AB6-D004AB8B43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345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780BC-A652-4ED6-A9CB-CB0CC6E620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89385-39BD-4DC0-9AB6-D004AB8B43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569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780BC-A652-4ED6-A9CB-CB0CC6E620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89385-39BD-4DC0-9AB6-D004AB8B43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778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  <a:p>
            <a:pPr lvl="1" eaLnBrk="1" latinLnBrk="0" hangingPunct="1"/>
            <a:r>
              <a:rPr kumimoji="0" lang="en-US" altLang="zh-CN" smtClean="0"/>
              <a:t>Second level</a:t>
            </a:r>
          </a:p>
          <a:p>
            <a:pPr lvl="2" eaLnBrk="1" latinLnBrk="0" hangingPunct="1"/>
            <a:r>
              <a:rPr kumimoji="0" lang="en-US" altLang="zh-CN" smtClean="0"/>
              <a:t>Third level</a:t>
            </a:r>
          </a:p>
          <a:p>
            <a:pPr lvl="3" eaLnBrk="1" latinLnBrk="0" hangingPunct="1"/>
            <a:r>
              <a:rPr kumimoji="0" lang="en-US" altLang="zh-CN" smtClean="0"/>
              <a:t>Fourth level</a:t>
            </a:r>
          </a:p>
          <a:p>
            <a:pPr lvl="4" eaLnBrk="1" latinLnBrk="0" hangingPunct="1"/>
            <a:r>
              <a:rPr kumimoji="0" lang="en-US" altLang="zh-CN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59ED156-2732-479E-8410-D5807628268D}" type="datetimeFigureOut">
              <a:rPr lang="en-US" smtClean="0">
                <a:solidFill>
                  <a:prstClr val="white"/>
                </a:solidFill>
              </a:rPr>
              <a:pPr/>
              <a:t>5/4/2015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18737D0-1F07-487A-BC82-FDF5B924E95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1244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1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4" Type="http://schemas.openxmlformats.org/officeDocument/2006/relationships/hyperlink" Target="mailto:wangduan@bu.ed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23.jpg"/><Relationship Id="rId5" Type="http://schemas.openxmlformats.org/officeDocument/2006/relationships/image" Target="../media/image240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5" Type="http://schemas.openxmlformats.org/officeDocument/2006/relationships/image" Target="../media/image38.pn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2.png"/><Relationship Id="rId4" Type="http://schemas.openxmlformats.org/officeDocument/2006/relationships/image" Target="../media/image36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5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2.jpe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5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1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56.emf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Excel_Worksheet1.xlsx"/><Relationship Id="rId5" Type="http://schemas.openxmlformats.org/officeDocument/2006/relationships/image" Target="../media/image53.png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4" Type="http://schemas.openxmlformats.org/officeDocument/2006/relationships/hyperlink" Target="mailto:wangduan@bu.edu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1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9.jpeg"/><Relationship Id="rId2" Type="http://schemas.openxmlformats.org/officeDocument/2006/relationships/vmlDrawing" Target="../drawings/vmlDrawing3.vml"/><Relationship Id="rId1" Type="http://schemas.openxmlformats.org/officeDocument/2006/relationships/themeOverride" Target="../theme/themeOverride18.xml"/><Relationship Id="rId6" Type="http://schemas.openxmlformats.org/officeDocument/2006/relationships/image" Target="../media/image56.emf"/><Relationship Id="rId5" Type="http://schemas.openxmlformats.org/officeDocument/2006/relationships/package" Target="../embeddings/Microsoft_Excel_Worksheet2.xlsx"/><Relationship Id="rId4" Type="http://schemas.openxmlformats.org/officeDocument/2006/relationships/image" Target="../media/image4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3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Relationship Id="rId5" Type="http://schemas.openxmlformats.org/officeDocument/2006/relationships/image" Target="../media/image72.png"/><Relationship Id="rId4" Type="http://schemas.openxmlformats.org/officeDocument/2006/relationships/image" Target="../media/image1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Relationship Id="rId4" Type="http://schemas.openxmlformats.org/officeDocument/2006/relationships/image" Target="../media/image73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wmf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8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424936" cy="1440160"/>
          </a:xfrm>
        </p:spPr>
        <p:txBody>
          <a:bodyPr>
            <a:noAutofit/>
          </a:bodyPr>
          <a:lstStyle/>
          <a:p>
            <a:pPr algn="l"/>
            <a:r>
              <a:rPr lang="en-US" altLang="zh-CN" sz="3200" dirty="0" smtClean="0">
                <a:solidFill>
                  <a:schemeClr val="bg1"/>
                </a:solidFill>
              </a:rPr>
              <a:t>Application of Statistical Physics in Time Series Analysis</a:t>
            </a:r>
            <a:br>
              <a:rPr lang="en-US" altLang="zh-CN" sz="3200" dirty="0" smtClean="0">
                <a:solidFill>
                  <a:schemeClr val="bg1"/>
                </a:solidFill>
              </a:rPr>
            </a:b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3068960"/>
            <a:ext cx="727280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 smtClean="0">
                <a:solidFill>
                  <a:schemeClr val="bg1"/>
                </a:solidFill>
              </a:rPr>
              <a:t>Duan</a:t>
            </a:r>
            <a:r>
              <a:rPr lang="en-US" altLang="zh-CN" sz="2400" dirty="0" smtClean="0">
                <a:solidFill>
                  <a:schemeClr val="bg1"/>
                </a:solidFill>
              </a:rPr>
              <a:t> Wang</a:t>
            </a:r>
          </a:p>
          <a:p>
            <a:endParaRPr lang="en-US" altLang="zh-CN" sz="800" dirty="0" smtClean="0">
              <a:solidFill>
                <a:schemeClr val="bg1"/>
              </a:solidFill>
            </a:endParaRPr>
          </a:p>
          <a:p>
            <a:r>
              <a:rPr lang="en-US" altLang="zh-CN" dirty="0" smtClean="0">
                <a:solidFill>
                  <a:schemeClr val="bg1"/>
                </a:solidFill>
              </a:rPr>
              <a:t>Center for Polymer Studies, Boston University</a:t>
            </a:r>
          </a:p>
          <a:p>
            <a:r>
              <a:rPr lang="en-US" altLang="zh-CN" dirty="0" smtClean="0">
                <a:solidFill>
                  <a:schemeClr val="bg1"/>
                </a:solidFill>
                <a:hlinkClick r:id="rId4"/>
              </a:rPr>
              <a:t>wangduan@bu.edu</a:t>
            </a:r>
            <a:endParaRPr lang="en-US" altLang="zh-CN" dirty="0" smtClean="0">
              <a:solidFill>
                <a:schemeClr val="bg1"/>
              </a:solidFill>
            </a:endParaRPr>
          </a:p>
          <a:p>
            <a:endParaRPr lang="en-US" altLang="zh-CN" dirty="0" smtClean="0">
              <a:solidFill>
                <a:schemeClr val="bg1"/>
              </a:solidFill>
            </a:endParaRPr>
          </a:p>
          <a:p>
            <a:r>
              <a:rPr lang="en-US" altLang="zh-CN" dirty="0" smtClean="0">
                <a:solidFill>
                  <a:schemeClr val="bg1"/>
                </a:solidFill>
              </a:rPr>
              <a:t>Advisor: H. Eugene Stanley</a:t>
            </a:r>
            <a:r>
              <a:rPr lang="zh-CN" altLang="en-US" dirty="0" smtClean="0">
                <a:solidFill>
                  <a:schemeClr val="bg1"/>
                </a:solidFill>
              </a:rPr>
              <a:t> </a:t>
            </a:r>
            <a:endParaRPr lang="en-US" altLang="zh-CN" dirty="0" smtClean="0">
              <a:solidFill>
                <a:schemeClr val="bg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51920" y="2125266"/>
                <a:ext cx="5184576" cy="3263504"/>
              </a:xfrm>
            </p:spPr>
            <p:txBody>
              <a:bodyPr>
                <a:normAutofit/>
              </a:bodyPr>
              <a:lstStyle/>
              <a:p>
                <a:r>
                  <a:rPr lang="en-US" sz="2200" dirty="0" smtClean="0">
                    <a:solidFill>
                      <a:srgbClr val="0070C0"/>
                    </a:solidFill>
                  </a:rPr>
                  <a:t>Eigenvalue distribution of a </a:t>
                </a:r>
                <a:r>
                  <a:rPr lang="en-US" sz="2200" dirty="0" err="1" smtClean="0">
                    <a:solidFill>
                      <a:srgbClr val="0070C0"/>
                    </a:solidFill>
                  </a:rPr>
                  <a:t>Wishart</a:t>
                </a:r>
                <a:r>
                  <a:rPr lang="en-US" sz="2200" dirty="0" smtClean="0">
                    <a:solidFill>
                      <a:srgbClr val="0070C0"/>
                    </a:solidFill>
                  </a:rPr>
                  <a:t> matrix when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→ ∞</m:t>
                    </m:r>
                  </m:oMath>
                </a14:m>
                <a:endParaRPr lang="en-US" sz="2200" dirty="0" smtClean="0">
                  <a:solidFill>
                    <a:srgbClr val="0070C0"/>
                  </a:solidFill>
                </a:endParaRPr>
              </a:p>
              <a:p>
                <a:endParaRPr lang="en-US" sz="2200" dirty="0" smtClean="0">
                  <a:solidFill>
                    <a:schemeClr val="bg1"/>
                  </a:solidFill>
                </a:endParaRPr>
              </a:p>
              <a:p>
                <a:r>
                  <a:rPr lang="en-US" sz="2200" dirty="0" smtClean="0">
                    <a:solidFill>
                      <a:srgbClr val="0070C0"/>
                    </a:solidFill>
                  </a:rPr>
                  <a:t>Only determine by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200" dirty="0" smtClean="0">
                    <a:solidFill>
                      <a:srgbClr val="0070C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sz="2200" dirty="0" smtClean="0">
                  <a:solidFill>
                    <a:srgbClr val="0070C0"/>
                  </a:solidFill>
                </a:endParaRPr>
              </a:p>
              <a:p>
                <a:endParaRPr lang="en-US" sz="2200" dirty="0" smtClean="0">
                  <a:solidFill>
                    <a:srgbClr val="0070C0"/>
                  </a:solidFill>
                </a:endParaRPr>
              </a:p>
              <a:p>
                <a:r>
                  <a:rPr lang="en-US" sz="2200" dirty="0" smtClean="0">
                    <a:solidFill>
                      <a:srgbClr val="0070C0"/>
                    </a:solidFill>
                  </a:rPr>
                  <a:t>Has an upper and lower bound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±</m:t>
                          </m:r>
                        </m:sub>
                      </m:sSub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1±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1/</m:t>
                                  </m:r>
                                  <m:r>
                                    <a:rPr lang="en-US" sz="2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51920" y="2125266"/>
                <a:ext cx="5184576" cy="3263504"/>
              </a:xfrm>
              <a:blipFill rotWithShape="0">
                <a:blip r:embed="rId4"/>
                <a:stretch>
                  <a:fillRect t="-1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8229600" cy="108012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Eigenvalue Distribution for </a:t>
            </a:r>
            <a:r>
              <a:rPr lang="en-US" sz="2800" dirty="0" err="1" smtClean="0">
                <a:solidFill>
                  <a:schemeClr val="bg1"/>
                </a:solidFill>
              </a:rPr>
              <a:t>Wishart</a:t>
            </a:r>
            <a:r>
              <a:rPr lang="en-US" sz="2800" dirty="0" smtClean="0">
                <a:solidFill>
                  <a:schemeClr val="bg1"/>
                </a:solidFill>
              </a:rPr>
              <a:t> Matrix</a:t>
            </a:r>
            <a:endParaRPr lang="en-US" sz="28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47645" y="4761956"/>
                <a:ext cx="2667910" cy="5380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35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35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sz="135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35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35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en-US" sz="135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35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135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35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135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35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135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35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35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135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35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135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b>
                              </m:sSub>
                              <m:r>
                                <a:rPr lang="en-US" sz="135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35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135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)(</m:t>
                              </m:r>
                              <m:r>
                                <a:rPr lang="en-US" sz="135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135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35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35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135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b>
                              </m:sSub>
                              <m:r>
                                <a:rPr lang="en-US" sz="135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rad>
                        </m:num>
                        <m:den>
                          <m:r>
                            <a:rPr lang="en-US" sz="135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en-US" sz="135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645" y="4761956"/>
                <a:ext cx="2667910" cy="53809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916831"/>
            <a:ext cx="3675209" cy="275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1756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14" y="1976264"/>
            <a:ext cx="4293469" cy="33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0658" y="387824"/>
            <a:ext cx="6910277" cy="658106"/>
          </a:xfrm>
        </p:spPr>
        <p:txBody>
          <a:bodyPr>
            <a:no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</a:rPr>
              <a:t>Empirical Eigenvalue Distribution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2477071" y="5164184"/>
            <a:ext cx="803678" cy="11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22716" y="5528689"/>
            <a:ext cx="40607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dirty="0">
                <a:solidFill>
                  <a:srgbClr val="FF0000"/>
                </a:solidFill>
              </a:rPr>
              <a:t>Largest </a:t>
            </a:r>
            <a:r>
              <a:rPr lang="en-US" altLang="zh-CN" sz="1350" dirty="0" err="1">
                <a:solidFill>
                  <a:srgbClr val="FF0000"/>
                </a:solidFill>
              </a:rPr>
              <a:t>eigenvalue</a:t>
            </a:r>
            <a:r>
              <a:rPr lang="en-US" altLang="zh-CN" sz="1350" dirty="0">
                <a:solidFill>
                  <a:srgbClr val="FF0000"/>
                </a:solidFill>
              </a:rPr>
              <a:t> of uncorrelated time series</a:t>
            </a:r>
            <a:endParaRPr lang="zh-CN" altLang="en-US" sz="1350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878909" y="4548031"/>
            <a:ext cx="1553777" cy="321471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3602692" y="4418146"/>
            <a:ext cx="263786" cy="5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870787" y="4016521"/>
            <a:ext cx="167418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>
                <a:solidFill>
                  <a:srgbClr val="FF0000"/>
                </a:solidFill>
              </a:rPr>
              <a:t>Significant factors</a:t>
            </a:r>
            <a:endParaRPr lang="zh-CN" altLang="en-US" sz="1350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>
            <a:endCxn id="15" idx="1"/>
          </p:cNvCxnSpPr>
          <p:nvPr/>
        </p:nvCxnSpPr>
        <p:spPr>
          <a:xfrm flipV="1">
            <a:off x="2424448" y="2294891"/>
            <a:ext cx="2497634" cy="1355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922082" y="1994809"/>
            <a:ext cx="404240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50" dirty="0">
                <a:solidFill>
                  <a:srgbClr val="0070C0"/>
                </a:solidFill>
              </a:rPr>
              <a:t>Eigenvalue distribution of </a:t>
            </a:r>
            <a:r>
              <a:rPr lang="en-US" altLang="zh-CN" sz="1650" dirty="0" err="1">
                <a:solidFill>
                  <a:srgbClr val="0070C0"/>
                </a:solidFill>
              </a:rPr>
              <a:t>Wishart</a:t>
            </a:r>
            <a:r>
              <a:rPr lang="en-US" altLang="zh-CN" sz="1650" dirty="0">
                <a:solidFill>
                  <a:srgbClr val="0070C0"/>
                </a:solidFill>
              </a:rPr>
              <a:t> </a:t>
            </a:r>
            <a:r>
              <a:rPr lang="en-US" altLang="zh-CN" sz="1650" dirty="0" smtClean="0">
                <a:solidFill>
                  <a:srgbClr val="0070C0"/>
                </a:solidFill>
              </a:rPr>
              <a:t>matrix</a:t>
            </a:r>
            <a:endParaRPr lang="en-US" altLang="zh-CN" sz="1650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2355" y="1567107"/>
            <a:ext cx="736316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>
                <a:solidFill>
                  <a:srgbClr val="FF0000"/>
                </a:solidFill>
              </a:rPr>
              <a:t>From: </a:t>
            </a:r>
            <a:r>
              <a:rPr lang="en-US" altLang="zh-CN" sz="1350" dirty="0" err="1">
                <a:solidFill>
                  <a:srgbClr val="FF0000"/>
                </a:solidFill>
              </a:rPr>
              <a:t>Plerou</a:t>
            </a:r>
            <a:r>
              <a:rPr lang="en-US" altLang="zh-CN" sz="1350" dirty="0">
                <a:solidFill>
                  <a:srgbClr val="FF0000"/>
                </a:solidFill>
              </a:rPr>
              <a:t> </a:t>
            </a:r>
            <a:r>
              <a:rPr lang="en-US" altLang="zh-CN" sz="1350" i="1" dirty="0">
                <a:solidFill>
                  <a:srgbClr val="FF0000"/>
                </a:solidFill>
              </a:rPr>
              <a:t>et. al.,</a:t>
            </a:r>
            <a:r>
              <a:rPr lang="en-US" altLang="zh-CN" sz="1350" dirty="0">
                <a:solidFill>
                  <a:srgbClr val="FF0000"/>
                </a:solidFill>
              </a:rPr>
              <a:t> 1999, PRL., 2002, PRE. (422 stocks from S&amp;P 500, 1737 daily returns)</a:t>
            </a:r>
            <a:endParaRPr lang="zh-CN" altLang="en-US" sz="135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59100" y="3027365"/>
            <a:ext cx="3618570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50" dirty="0">
                <a:solidFill>
                  <a:srgbClr val="0070C0"/>
                </a:solidFill>
              </a:rPr>
              <a:t>Largest eigenvalue (not shown):</a:t>
            </a:r>
          </a:p>
          <a:p>
            <a:r>
              <a:rPr lang="en-US" altLang="zh-CN" sz="1350" dirty="0">
                <a:solidFill>
                  <a:srgbClr val="FF0000"/>
                </a:solidFill>
              </a:rPr>
              <a:t>Average behavior</a:t>
            </a:r>
          </a:p>
          <a:p>
            <a:r>
              <a:rPr lang="en-US" altLang="zh-CN" sz="1350" dirty="0">
                <a:solidFill>
                  <a:srgbClr val="FF0000"/>
                </a:solidFill>
              </a:rPr>
              <a:t>(</a:t>
            </a:r>
            <a:r>
              <a:rPr lang="en-US" altLang="zh-CN" sz="1350" dirty="0" err="1">
                <a:solidFill>
                  <a:srgbClr val="FF0000"/>
                </a:solidFill>
              </a:rPr>
              <a:t>Bahavior</a:t>
            </a:r>
            <a:r>
              <a:rPr lang="en-US" altLang="zh-CN" sz="1350" dirty="0">
                <a:solidFill>
                  <a:srgbClr val="FF0000"/>
                </a:solidFill>
              </a:rPr>
              <a:t> of the whole market)</a:t>
            </a:r>
            <a:endParaRPr lang="zh-CN" altLang="en-US" sz="1350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4553095" y="3530467"/>
            <a:ext cx="423926" cy="1194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047009" y="3385153"/>
            <a:ext cx="482207" cy="3214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 rot="18570149">
            <a:off x="2451634" y="3719385"/>
            <a:ext cx="684446" cy="19956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1520637" y="4556581"/>
            <a:ext cx="1350150" cy="321471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>
            <a:stCxn id="18" idx="4"/>
          </p:cNvCxnSpPr>
          <p:nvPr/>
        </p:nvCxnSpPr>
        <p:spPr>
          <a:xfrm rot="5400000">
            <a:off x="1910898" y="4811827"/>
            <a:ext cx="218589" cy="3510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520638" y="5150647"/>
            <a:ext cx="65274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dirty="0">
                <a:solidFill>
                  <a:srgbClr val="FF0000"/>
                </a:solidFill>
              </a:rPr>
              <a:t>Noise</a:t>
            </a:r>
            <a:endParaRPr lang="zh-CN" altLang="en-US" sz="135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46100" y="4771273"/>
            <a:ext cx="2942323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50" dirty="0">
                <a:solidFill>
                  <a:srgbClr val="0070C0"/>
                </a:solidFill>
              </a:rPr>
              <a:t>Other large eigenvalues:</a:t>
            </a:r>
          </a:p>
          <a:p>
            <a:r>
              <a:rPr lang="en-US" altLang="zh-CN" sz="1350" dirty="0">
                <a:solidFill>
                  <a:srgbClr val="FF0000"/>
                </a:solidFill>
              </a:rPr>
              <a:t>Subgroups</a:t>
            </a:r>
          </a:p>
          <a:p>
            <a:r>
              <a:rPr lang="en-US" altLang="zh-CN" sz="1350" dirty="0">
                <a:solidFill>
                  <a:srgbClr val="FF0000"/>
                </a:solidFill>
              </a:rPr>
              <a:t>(Sectors, industries, …) </a:t>
            </a:r>
            <a:endParaRPr lang="zh-CN" altLang="en-US" sz="1350" dirty="0">
              <a:solidFill>
                <a:srgbClr val="FF0000"/>
              </a:solidFill>
            </a:endParaRPr>
          </a:p>
        </p:txBody>
      </p:sp>
      <p:cxnSp>
        <p:nvCxnSpPr>
          <p:cNvPr id="31" name="Straight Arrow Connector 30"/>
          <p:cNvCxnSpPr>
            <a:stCxn id="8" idx="4"/>
            <a:endCxn id="29" idx="1"/>
          </p:cNvCxnSpPr>
          <p:nvPr/>
        </p:nvCxnSpPr>
        <p:spPr>
          <a:xfrm>
            <a:off x="3655798" y="4869502"/>
            <a:ext cx="1790302" cy="2826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257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94007" y="3831124"/>
            <a:ext cx="1684065" cy="520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57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02020" y="4425191"/>
            <a:ext cx="1268741" cy="226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7284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2" grpId="0"/>
      <p:bldP spid="15" grpId="0"/>
      <p:bldP spid="17" grpId="0"/>
      <p:bldP spid="18" grpId="0" animBg="1"/>
      <p:bldP spid="25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73912" y="3501008"/>
                <a:ext cx="4907113" cy="2197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en-US" sz="2400" dirty="0" smtClean="0">
                    <a:solidFill>
                      <a:srgbClr val="0070C0"/>
                    </a:solidFill>
                  </a:rPr>
                  <a:t>Procedure</a:t>
                </a:r>
              </a:p>
              <a:p>
                <a:pPr marL="342900" indent="-342900">
                  <a:spcBef>
                    <a:spcPts val="500"/>
                  </a:spcBef>
                  <a:spcAft>
                    <a:spcPts val="500"/>
                  </a:spcAft>
                  <a:buFontTx/>
                  <a:buAutoNum type="arabicParenBoth"/>
                </a:pPr>
                <a:r>
                  <a:rPr lang="en-US" dirty="0" err="1" smtClean="0">
                    <a:solidFill>
                      <a:prstClr val="black"/>
                    </a:solidFill>
                  </a:rPr>
                  <a:t>Wishart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 matrix: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1/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>
                  <a:solidFill>
                    <a:prstClr val="black"/>
                  </a:solidFill>
                </a:endParaRPr>
              </a:p>
              <a:p>
                <a:pPr marL="342900" indent="-342900">
                  <a:spcBef>
                    <a:spcPts val="500"/>
                  </a:spcBef>
                  <a:spcAft>
                    <a:spcPts val="500"/>
                  </a:spcAft>
                  <a:buFontTx/>
                  <a:buAutoNum type="arabicParenBoth"/>
                </a:pPr>
                <a:r>
                  <a:rPr lang="en-US" dirty="0" smtClean="0">
                    <a:solidFill>
                      <a:prstClr val="black"/>
                    </a:solidFill>
                  </a:rPr>
                  <a:t>Empirical eigenvalues: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&gt;…&gt;</m:t>
                    </m:r>
                    <m:sSub>
                      <m:sSubPr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endParaRPr lang="en-US" dirty="0" smtClean="0">
                  <a:solidFill>
                    <a:prstClr val="black"/>
                  </a:solidFill>
                </a:endParaRPr>
              </a:p>
              <a:p>
                <a:pPr marL="342900" indent="-342900">
                  <a:spcBef>
                    <a:spcPts val="500"/>
                  </a:spcBef>
                  <a:spcAft>
                    <a:spcPts val="500"/>
                  </a:spcAft>
                  <a:buFontTx/>
                  <a:buAutoNum type="arabicParenBoth"/>
                </a:pPr>
                <a:r>
                  <a:rPr lang="en-US" dirty="0" smtClean="0">
                    <a:solidFill>
                      <a:prstClr val="black"/>
                    </a:solidFill>
                  </a:rPr>
                  <a:t>Significant factors: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endParaRPr lang="en-US" dirty="0" smtClean="0">
                  <a:solidFill>
                    <a:prstClr val="black"/>
                  </a:solidFill>
                </a:endParaRPr>
              </a:p>
              <a:p>
                <a:pPr marL="342900" indent="-342900">
                  <a:spcBef>
                    <a:spcPts val="500"/>
                  </a:spcBef>
                  <a:spcAft>
                    <a:spcPts val="500"/>
                  </a:spcAft>
                  <a:buFontTx/>
                  <a:buAutoNum type="arabicParenBoth"/>
                </a:pPr>
                <a:r>
                  <a:rPr lang="en-US" dirty="0" smtClean="0">
                    <a:solidFill>
                      <a:prstClr val="black"/>
                    </a:solidFill>
                  </a:rPr>
                  <a:t>Noise: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endParaRPr lang="en-US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912" y="3501008"/>
                <a:ext cx="4907113" cy="2197333"/>
              </a:xfrm>
              <a:prstGeom prst="rect">
                <a:avLst/>
              </a:prstGeom>
              <a:blipFill rotWithShape="0">
                <a:blip r:embed="rId4"/>
                <a:stretch>
                  <a:fillRect l="-1988" t="-2216" b="-66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971600" y="1268760"/>
            <a:ext cx="6684843" cy="16773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400" dirty="0" smtClean="0">
                <a:solidFill>
                  <a:srgbClr val="0070C0"/>
                </a:solidFill>
              </a:rPr>
              <a:t>Aim</a:t>
            </a:r>
          </a:p>
          <a:p>
            <a:pPr marL="342900" indent="-342900">
              <a:spcBef>
                <a:spcPts val="500"/>
              </a:spcBef>
              <a:spcAft>
                <a:spcPts val="500"/>
              </a:spcAft>
              <a:buFontTx/>
              <a:buAutoNum type="arabicParenBoth"/>
            </a:pPr>
            <a:r>
              <a:rPr lang="en-US" dirty="0" smtClean="0">
                <a:solidFill>
                  <a:prstClr val="black"/>
                </a:solidFill>
              </a:rPr>
              <a:t>Test significance of correlations in multiple time series</a:t>
            </a:r>
          </a:p>
          <a:p>
            <a:pPr marL="342900" indent="-342900">
              <a:spcBef>
                <a:spcPts val="500"/>
              </a:spcBef>
              <a:spcAft>
                <a:spcPts val="500"/>
              </a:spcAft>
              <a:buFontTx/>
              <a:buAutoNum type="arabicParenBoth"/>
            </a:pPr>
            <a:r>
              <a:rPr lang="en-US" dirty="0" smtClean="0">
                <a:solidFill>
                  <a:prstClr val="black"/>
                </a:solidFill>
              </a:rPr>
              <a:t>Find number of significant factors</a:t>
            </a:r>
          </a:p>
          <a:p>
            <a:pPr marL="342900" indent="-342900">
              <a:spcBef>
                <a:spcPts val="500"/>
              </a:spcBef>
              <a:spcAft>
                <a:spcPts val="500"/>
              </a:spcAft>
              <a:buFontTx/>
              <a:buAutoNum type="arabicParenBoth"/>
            </a:pPr>
            <a:r>
              <a:rPr lang="en-US" dirty="0" smtClean="0">
                <a:solidFill>
                  <a:prstClr val="black"/>
                </a:solidFill>
              </a:rPr>
              <a:t>Reduce noise in correlation matrix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08012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Random Matrix Theory: Summary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085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Efficient Frontier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>
                <a:solidFill>
                  <a:srgbClr val="0070C0"/>
                </a:solidFill>
              </a:rPr>
              <a:t>H. Markowitz (1952)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77072"/>
            <a:ext cx="3100388" cy="1707356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27984" y="3601163"/>
                <a:ext cx="4342595" cy="32755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dirty="0">
                    <a:solidFill>
                      <a:prstClr val="black"/>
                    </a:solidFill>
                  </a:rPr>
                  <a:t>Calculate efficient frontier: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35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eff</m:t>
                          </m:r>
                        </m:sub>
                      </m:sSub>
                      <m:r>
                        <a:rPr lang="en-US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35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sz="13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135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35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sz="135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lim>
                              </m:limLow>
                            </m:fName>
                            <m:e>
                              <m:sSup>
                                <m:sSupPr>
                                  <m:ctrlPr>
                                    <a:rPr lang="en-US" sz="135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35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p>
                                  <m:r>
                                    <a:rPr lang="en-US" sz="135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en-US" sz="135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en-US" sz="135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</m:func>
                        </m:e>
                      </m:func>
                      <m:r>
                        <a:rPr lang="en-US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350" dirty="0">
                  <a:solidFill>
                    <a:prstClr val="black"/>
                  </a:solidFill>
                </a:endParaRPr>
              </a:p>
              <a:p>
                <a:r>
                  <a:rPr lang="en-US" sz="1350" dirty="0">
                    <a:solidFill>
                      <a:prstClr val="black"/>
                    </a:solidFill>
                  </a:rPr>
                  <a:t>Subject to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35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135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𝝁</m:t>
                      </m:r>
                      <m:r>
                        <a:rPr lang="en-US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US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   </m:t>
                      </m:r>
                      <m:sSup>
                        <m:sSupPr>
                          <m:ctrlPr>
                            <a:rPr lang="en-US" sz="135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350" b="1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135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1350" b="1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35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= 1</m:t>
                      </m:r>
                    </m:oMath>
                  </m:oMathPara>
                </a14:m>
                <a:endParaRPr lang="en-US" sz="1350" dirty="0">
                  <a:solidFill>
                    <a:prstClr val="black"/>
                  </a:solidFill>
                </a:endParaRPr>
              </a:p>
              <a:p>
                <a:endParaRPr lang="en-US" sz="1350" dirty="0">
                  <a:solidFill>
                    <a:prstClr val="black"/>
                  </a:solidFill>
                </a:endParaRPr>
              </a:p>
              <a:p>
                <a:endParaRPr lang="en-US" sz="1350" dirty="0">
                  <a:solidFill>
                    <a:prstClr val="black"/>
                  </a:solidFill>
                </a:endParaRPr>
              </a:p>
              <a:p>
                <a:r>
                  <a:rPr lang="en-US" sz="1350" dirty="0">
                    <a:solidFill>
                      <a:prstClr val="black"/>
                    </a:solidFill>
                  </a:rPr>
                  <a:t>Solution: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CN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zh-CN" altLang="zh-CN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35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  <m:sup>
                          <m:r>
                            <a:rPr lang="en-US" altLang="zh-CN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zh-CN" altLang="zh-CN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35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𝚺</m:t>
                          </m:r>
                        </m:e>
                        <m:sup>
                          <m:r>
                            <a:rPr lang="en-US" altLang="zh-CN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CN" sz="135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zh-CN" altLang="zh-CN" sz="1350" dirty="0">
                  <a:solidFill>
                    <a:prstClr val="black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CN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zh-CN" altLang="zh-CN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35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  <m:sup>
                          <m:r>
                            <a:rPr lang="en-US" altLang="zh-CN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zh-CN" altLang="zh-CN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35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𝚺</m:t>
                          </m:r>
                        </m:e>
                        <m:sup>
                          <m:r>
                            <a:rPr lang="en-US" altLang="zh-CN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CN" sz="135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𝝁</m:t>
                      </m:r>
                    </m:oMath>
                  </m:oMathPara>
                </a14:m>
                <a:endParaRPr lang="zh-CN" altLang="zh-CN" sz="1350" dirty="0">
                  <a:solidFill>
                    <a:prstClr val="black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altLang="zh-CN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zh-CN" altLang="zh-CN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35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p>
                          <m:r>
                            <a:rPr lang="en-US" altLang="zh-CN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zh-CN" altLang="zh-CN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35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𝚺</m:t>
                          </m:r>
                        </m:e>
                        <m:sup>
                          <m:r>
                            <a:rPr lang="en-US" altLang="zh-CN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CN" sz="135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zh-CN" altLang="zh-CN" sz="1350" dirty="0">
                  <a:solidFill>
                    <a:prstClr val="black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altLang="zh-CN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𝐵𝐶</m:t>
                      </m:r>
                      <m:r>
                        <a:rPr lang="en-US" altLang="zh-CN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zh-CN" altLang="zh-CN" sz="1350" dirty="0">
                  <a:solidFill>
                    <a:prstClr val="black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35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135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eff</m:t>
                          </m:r>
                        </m:sub>
                      </m:sSub>
                      <m:r>
                        <a:rPr lang="en-US" altLang="zh-CN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zh-CN" altLang="zh-CN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sSup>
                            <m:sSupPr>
                              <m:ctrlPr>
                                <a:rPr lang="zh-CN" altLang="zh-CN" sz="13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35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𝚺</m:t>
                              </m:r>
                            </m:e>
                            <m:sup>
                              <m:r>
                                <a:rPr lang="en-US" altLang="zh-CN" sz="13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altLang="zh-CN" sz="135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zh-CN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zh-CN" altLang="zh-CN" sz="13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35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𝚺</m:t>
                              </m:r>
                            </m:e>
                            <m:sup>
                              <m:r>
                                <a:rPr lang="en-US" altLang="zh-CN" sz="13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altLang="zh-CN" sz="135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𝝁</m:t>
                          </m:r>
                          <m:r>
                            <a:rPr lang="en-US" altLang="zh-CN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zh-CN" altLang="zh-CN" sz="13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3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sz="13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d>
                            <m:dPr>
                              <m:ctrlPr>
                                <a:rPr lang="zh-CN" altLang="zh-CN" sz="13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3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sSup>
                                <m:sSupPr>
                                  <m:ctrlPr>
                                    <a:rPr lang="zh-CN" altLang="zh-CN" sz="135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35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𝚺</m:t>
                                  </m:r>
                                </m:e>
                                <m:sup>
                                  <m:r>
                                    <a:rPr lang="en-US" altLang="zh-CN" sz="135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altLang="zh-CN" sz="135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  <m:r>
                                <a:rPr lang="en-US" altLang="zh-CN" sz="13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13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sSup>
                                <m:sSupPr>
                                  <m:ctrlPr>
                                    <a:rPr lang="zh-CN" altLang="zh-CN" sz="135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35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𝚺</m:t>
                                  </m:r>
                                </m:e>
                                <m:sup>
                                  <m:r>
                                    <a:rPr lang="en-US" altLang="zh-CN" sz="135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altLang="zh-CN" sz="135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</m:d>
                      <m:r>
                        <a:rPr lang="en-US" altLang="zh-CN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zh-CN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zh-CN" altLang="zh-CN" sz="1350" dirty="0">
                  <a:solidFill>
                    <a:prstClr val="black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35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135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minvar</m:t>
                          </m:r>
                        </m:sub>
                      </m:sSub>
                      <m:r>
                        <a:rPr lang="en-US" altLang="zh-CN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zh-CN" altLang="zh-CN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35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𝚺</m:t>
                          </m:r>
                        </m:e>
                        <m:sup>
                          <m:r>
                            <a:rPr lang="en-US" altLang="zh-CN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CN" sz="135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zh-CN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zh-CN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zh-CN" altLang="zh-CN" sz="1350" dirty="0">
                  <a:solidFill>
                    <a:prstClr val="black"/>
                  </a:solidFill>
                </a:endParaRPr>
              </a:p>
              <a:p>
                <a:endParaRPr lang="en-US" sz="1350" dirty="0">
                  <a:solidFill>
                    <a:prstClr val="black"/>
                  </a:solidFill>
                </a:endParaRPr>
              </a:p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3601163"/>
                <a:ext cx="4342595" cy="3275512"/>
              </a:xfrm>
              <a:prstGeom prst="rect">
                <a:avLst/>
              </a:prstGeom>
              <a:blipFill rotWithShape="0">
                <a:blip r:embed="rId4"/>
                <a:stretch>
                  <a:fillRect l="-281" t="-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55576" y="1857123"/>
                <a:ext cx="6552728" cy="1345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Given:</a:t>
                </a:r>
              </a:p>
              <a:p>
                <a:r>
                  <a:rPr lang="en-US" dirty="0" smtClean="0"/>
                  <a:t>Individual return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US" b="0" dirty="0" smtClean="0"/>
                  <a:t>, Covariance matrix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b="0" dirty="0" smtClean="0"/>
                  <a:t>, </a:t>
                </a:r>
                <a:r>
                  <a:rPr lang="en-US" dirty="0" smtClean="0"/>
                  <a:t>Portfolio return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endParaRPr lang="en-US" sz="800" dirty="0" smtClean="0"/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Calculate:</a:t>
                </a:r>
              </a:p>
              <a:p>
                <a:r>
                  <a:rPr lang="en-US" dirty="0" smtClean="0"/>
                  <a:t>Weigh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𝑒𝑓𝑓</m:t>
                        </m:r>
                      </m:sub>
                    </m:sSub>
                  </m:oMath>
                </a14:m>
                <a:r>
                  <a:rPr lang="en-US" b="0" dirty="0" smtClean="0"/>
                  <a:t> that minimize the portfolio risk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857123"/>
                <a:ext cx="6552728" cy="1345689"/>
              </a:xfrm>
              <a:prstGeom prst="rect">
                <a:avLst/>
              </a:prstGeom>
              <a:blipFill rotWithShape="0">
                <a:blip r:embed="rId5"/>
                <a:stretch>
                  <a:fillRect l="-837" t="-2727"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981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848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Minimum Variance </a:t>
            </a:r>
            <a:r>
              <a:rPr lang="en-US" b="1" dirty="0"/>
              <a:t>Portfolio: </a:t>
            </a:r>
            <a:r>
              <a:rPr lang="en-US" b="1" dirty="0" smtClean="0"/>
              <a:t>Cumulative Return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13" y="1885950"/>
            <a:ext cx="5486400" cy="411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54214" y="3943349"/>
            <a:ext cx="30897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After Applying RMT in  constructing the minimum variance portfolio, we increased returns and reduced risk.</a:t>
            </a:r>
            <a:endParaRPr lang="zh-CN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5834130" y="2652690"/>
          <a:ext cx="3235818" cy="834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8606"/>
                <a:gridCol w="1078606"/>
                <a:gridCol w="1078606"/>
              </a:tblGrid>
              <a:tr h="278130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>
                          <a:effectLst/>
                        </a:rPr>
                        <a:t>μ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>
                          <a:effectLst/>
                        </a:rPr>
                        <a:t>σ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</a:tr>
              <a:tr h="2781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Markowitz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0.0001443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0.0086652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</a:tr>
              <a:tr h="2781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RMT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0.0002205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0.0080505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544" y="1196752"/>
            <a:ext cx="59304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Portfolio: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404 </a:t>
            </a:r>
            <a:r>
              <a:rPr lang="en-US" dirty="0">
                <a:solidFill>
                  <a:srgbClr val="FF0000"/>
                </a:solidFill>
              </a:rPr>
              <a:t>stocks from S&amp;P </a:t>
            </a:r>
            <a:r>
              <a:rPr lang="en-US" dirty="0" smtClean="0">
                <a:solidFill>
                  <a:srgbClr val="FF0000"/>
                </a:solidFill>
              </a:rPr>
              <a:t>500, rebalancing at the end of each year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27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556792"/>
                <a:ext cx="7886700" cy="4680520"/>
              </a:xfrm>
            </p:spPr>
            <p:txBody>
              <a:bodyPr>
                <a:normAutofit/>
              </a:bodyPr>
              <a:lstStyle/>
              <a:p>
                <a:pPr marL="0" indent="0">
                  <a:spcBef>
                    <a:spcPts val="2500"/>
                  </a:spcBef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Problem</a:t>
                </a:r>
                <a:endParaRPr lang="en-US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sz="2100" dirty="0" err="1" smtClean="0">
                    <a:solidFill>
                      <a:schemeClr val="bg1"/>
                    </a:solidFill>
                  </a:rPr>
                  <a:t>Wishart</a:t>
                </a:r>
                <a:r>
                  <a:rPr lang="en-US" sz="2100" dirty="0" smtClean="0">
                    <a:solidFill>
                      <a:schemeClr val="bg1"/>
                    </a:solidFill>
                  </a:rPr>
                  <a:t> matrix assumes no autocorrelation</a:t>
                </a:r>
              </a:p>
              <a:p>
                <a:pPr lvl="1"/>
                <a:r>
                  <a:rPr lang="en-US" sz="2100" dirty="0" smtClean="0">
                    <a:solidFill>
                      <a:schemeClr val="bg1"/>
                    </a:solidFill>
                  </a:rPr>
                  <a:t>Autocorrelation can impact eigenvalue distribution</a:t>
                </a:r>
              </a:p>
              <a:p>
                <a:pPr lvl="1"/>
                <a:r>
                  <a:rPr lang="en-US" sz="2100" dirty="0" smtClean="0">
                    <a:solidFill>
                      <a:schemeClr val="bg1"/>
                    </a:solidFill>
                  </a:rPr>
                  <a:t>We should not compare empirical eigenvalue distribution of </a:t>
                </a:r>
                <a:r>
                  <a:rPr lang="en-US" sz="2100" dirty="0" err="1" smtClean="0">
                    <a:solidFill>
                      <a:schemeClr val="bg1"/>
                    </a:solidFill>
                  </a:rPr>
                  <a:t>autocorrelated</a:t>
                </a:r>
                <a:r>
                  <a:rPr lang="en-US" sz="2100" dirty="0" smtClean="0">
                    <a:solidFill>
                      <a:schemeClr val="bg1"/>
                    </a:solidFill>
                  </a:rPr>
                  <a:t> time series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1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endParaRPr lang="en-US" sz="2100" dirty="0" smtClean="0">
                  <a:solidFill>
                    <a:schemeClr val="bg1"/>
                  </a:solidFill>
                </a:endParaRPr>
              </a:p>
              <a:p>
                <a:pPr marL="0" indent="0">
                  <a:spcBef>
                    <a:spcPts val="2500"/>
                  </a:spcBef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Action</a:t>
                </a:r>
              </a:p>
              <a:p>
                <a:pPr lvl="1"/>
                <a:r>
                  <a:rPr lang="en-US" sz="2100" dirty="0" smtClean="0">
                    <a:solidFill>
                      <a:schemeClr val="bg1"/>
                    </a:solidFill>
                  </a:rPr>
                  <a:t>Quantify autocorrelation in empirical time series</a:t>
                </a:r>
              </a:p>
              <a:p>
                <a:pPr lvl="1"/>
                <a:r>
                  <a:rPr lang="en-US" sz="2100" dirty="0" smtClean="0">
                    <a:solidFill>
                      <a:schemeClr val="bg1"/>
                    </a:solidFill>
                  </a:rPr>
                  <a:t>Compare its eigenvalues with the largest eigenvalue from simulated time series with </a:t>
                </a:r>
                <a:r>
                  <a:rPr lang="en-US" sz="2100" dirty="0" smtClean="0">
                    <a:solidFill>
                      <a:srgbClr val="FF0000"/>
                    </a:solidFill>
                  </a:rPr>
                  <a:t>no </a:t>
                </a:r>
                <a:r>
                  <a:rPr lang="en-US" sz="2100" dirty="0" err="1" smtClean="0">
                    <a:solidFill>
                      <a:srgbClr val="FF0000"/>
                    </a:solidFill>
                  </a:rPr>
                  <a:t>crosscorrelations</a:t>
                </a:r>
                <a:r>
                  <a:rPr lang="en-US" sz="21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100" dirty="0" smtClean="0">
                    <a:solidFill>
                      <a:schemeClr val="bg1"/>
                    </a:solidFill>
                  </a:rPr>
                  <a:t>but </a:t>
                </a:r>
                <a:r>
                  <a:rPr lang="en-US" sz="2100" dirty="0" smtClean="0">
                    <a:solidFill>
                      <a:srgbClr val="FF0000"/>
                    </a:solidFill>
                  </a:rPr>
                  <a:t>same autocorrelations </a:t>
                </a:r>
                <a:r>
                  <a:rPr lang="en-US" sz="2100" dirty="0" smtClean="0">
                    <a:solidFill>
                      <a:schemeClr val="bg1"/>
                    </a:solidFill>
                  </a:rPr>
                  <a:t>as the empirical time series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556792"/>
                <a:ext cx="7886700" cy="4680520"/>
              </a:xfrm>
              <a:blipFill rotWithShape="0">
                <a:blip r:embed="rId4"/>
                <a:stretch>
                  <a:fillRect l="-1468" t="-1172" r="-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208912" cy="994172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Autogregressive</a:t>
            </a:r>
            <a:r>
              <a:rPr lang="en-US" sz="3200" dirty="0" smtClean="0">
                <a:solidFill>
                  <a:schemeClr val="bg1"/>
                </a:solidFill>
              </a:rPr>
              <a:t> Random Matrix Theory (ARRMT)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9458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</a:rPr>
              <a:t>Quantify Autocorrelation:</a:t>
            </a:r>
            <a:r>
              <a:rPr lang="en-US" altLang="zh-CN" sz="2400" dirty="0" smtClean="0">
                <a:solidFill>
                  <a:schemeClr val="bg1"/>
                </a:solidFill>
              </a:rPr>
              <a:t/>
            </a:r>
            <a:br>
              <a:rPr lang="en-US" altLang="zh-CN" sz="2400" dirty="0" smtClean="0">
                <a:solidFill>
                  <a:schemeClr val="bg1"/>
                </a:solidFill>
              </a:rPr>
            </a:br>
            <a:r>
              <a:rPr lang="en-US" altLang="zh-CN" sz="2400" dirty="0" smtClean="0">
                <a:solidFill>
                  <a:srgbClr val="0070C0"/>
                </a:solidFill>
              </a:rPr>
              <a:t>First Order Autoregressive Model (AR(1))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1454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60" y="3092249"/>
            <a:ext cx="2397051" cy="462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23528" y="2473868"/>
            <a:ext cx="161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AR(1) Model: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63169" name="Picture 1" descr="C:\Users\wangduan\SkyDrive\Research\Seminar Codes and Graphs\ts and autocorr for simulated 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04000" y="2178000"/>
            <a:ext cx="6240000" cy="4680000"/>
          </a:xfrm>
          <a:prstGeom prst="rect">
            <a:avLst/>
          </a:prstGeom>
          <a:noFill/>
        </p:spPr>
      </p:pic>
      <p:sp>
        <p:nvSpPr>
          <p:cNvPr id="3061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67973" y="4519690"/>
                <a:ext cx="2053063" cy="9405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500"/>
                  </a:spcAft>
                </a:pPr>
                <a:r>
                  <a:rPr lang="en-US" dirty="0" smtClean="0">
                    <a:solidFill>
                      <a:schemeClr val="bg1"/>
                    </a:solidFill>
                  </a:rPr>
                  <a:t>Autocorrelation: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73" y="4519690"/>
                <a:ext cx="2053063" cy="940579"/>
              </a:xfrm>
              <a:prstGeom prst="rect">
                <a:avLst/>
              </a:prstGeom>
              <a:blipFill rotWithShape="0">
                <a:blip r:embed="rId5"/>
                <a:stretch>
                  <a:fillRect l="-2374" t="-3226" b="-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93878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053118"/>
            <a:ext cx="1858529" cy="53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1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1950245"/>
            <a:ext cx="4629150" cy="4050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030163" y="3753036"/>
            <a:ext cx="79220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prstClr val="white"/>
                </a:solidFill>
              </a:rPr>
              <a:t>Variance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886700" cy="1325563"/>
          </a:xfrm>
        </p:spPr>
        <p:txBody>
          <a:bodyPr>
            <a:normAutofit/>
          </a:bodyPr>
          <a:lstStyle/>
          <a:p>
            <a:r>
              <a:rPr lang="en-US" sz="2700" b="1" dirty="0" smtClean="0"/>
              <a:t>Correlation distribution for different AR(1) Coefficient</a:t>
            </a:r>
            <a:endParaRPr lang="en-US" sz="27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300192" y="3293552"/>
            <a:ext cx="222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Variance of sample </a:t>
            </a:r>
            <a:r>
              <a:rPr lang="en-US" dirty="0" err="1" smtClean="0"/>
              <a:t>crosscorrelation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92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81002" y="2387835"/>
            <a:ext cx="4294211" cy="339447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35744"/>
            <a:ext cx="7886700" cy="994172"/>
          </a:xfrm>
        </p:spPr>
        <p:txBody>
          <a:bodyPr>
            <a:normAutofit/>
          </a:bodyPr>
          <a:lstStyle/>
          <a:p>
            <a:r>
              <a:rPr lang="en-US" altLang="zh-CN" sz="2700" b="1" dirty="0" smtClean="0"/>
              <a:t>Eigenvalue distribution for different AR(1) Coefficient</a:t>
            </a:r>
            <a:endParaRPr lang="en-US" sz="27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18984" y="1851422"/>
            <a:ext cx="55086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0070C0"/>
                </a:solidFill>
              </a:rPr>
              <a:t>Autocorrelation in time series may influence the eigenvalue distribution for uncorrelated time series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119284" y="5088135"/>
            <a:ext cx="0" cy="432048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21652" y="6020117"/>
            <a:ext cx="36955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smtClean="0">
                <a:solidFill>
                  <a:srgbClr val="FF0000"/>
                </a:solidFill>
              </a:rPr>
              <a:t>Eigenvalue to compare with empirical eigenvalues</a:t>
            </a:r>
            <a:endParaRPr lang="en-US" sz="1350" dirty="0">
              <a:solidFill>
                <a:srgbClr val="FF0000"/>
              </a:solidFill>
            </a:endParaRPr>
          </a:p>
        </p:txBody>
      </p:sp>
      <p:sp>
        <p:nvSpPr>
          <p:cNvPr id="14" name="Left Brace 13"/>
          <p:cNvSpPr/>
          <p:nvPr/>
        </p:nvSpPr>
        <p:spPr>
          <a:xfrm rot="5400000">
            <a:off x="1931152" y="4332051"/>
            <a:ext cx="162018" cy="2214246"/>
          </a:xfrm>
          <a:prstGeom prst="leftBrac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0000"/>
              </a:solidFill>
            </a:endParaRPr>
          </a:p>
        </p:txBody>
      </p:sp>
      <p:sp>
        <p:nvSpPr>
          <p:cNvPr id="15" name="Left Brace 14"/>
          <p:cNvSpPr/>
          <p:nvPr/>
        </p:nvSpPr>
        <p:spPr>
          <a:xfrm rot="16200000" flipV="1">
            <a:off x="2606227" y="3818994"/>
            <a:ext cx="162018" cy="3564396"/>
          </a:xfrm>
          <a:prstGeom prst="leftBrac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75069" y="5142142"/>
            <a:ext cx="146065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</a:rPr>
              <a:t>Noise detected by RMT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55189" y="5700861"/>
            <a:ext cx="86914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</a:rPr>
              <a:t>Actual Noise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220412" y="2387835"/>
                <a:ext cx="3738093" cy="3728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100" dirty="0">
                    <a:solidFill>
                      <a:srgbClr val="0070C0"/>
                    </a:solidFill>
                  </a:rPr>
                  <a:t>AR(1) Process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zh-CN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altLang="zh-CN" dirty="0">
                  <a:solidFill>
                    <a:prstClr val="black"/>
                  </a:solidFill>
                </a:endParaRPr>
              </a:p>
              <a:p>
                <a:pPr>
                  <a:spcBef>
                    <a:spcPts val="750"/>
                  </a:spcBef>
                </a:pPr>
                <a:r>
                  <a:rPr lang="en-US" altLang="zh-CN" sz="2100" dirty="0">
                    <a:solidFill>
                      <a:srgbClr val="0070C0"/>
                    </a:solidFill>
                  </a:rPr>
                  <a:t>Variance of correlation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altLang="zh-CN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f>
                        <m:fPr>
                          <m:ctrlP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altLang="zh-CN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en-US" altLang="zh-CN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altLang="zh-CN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en-US" altLang="zh-CN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altLang="zh-CN" dirty="0">
                  <a:solidFill>
                    <a:prstClr val="black"/>
                  </a:solidFill>
                </a:endParaRPr>
              </a:p>
              <a:p>
                <a:pPr>
                  <a:spcBef>
                    <a:spcPts val="750"/>
                  </a:spcBef>
                </a:pPr>
                <a:r>
                  <a:rPr lang="en-US" altLang="zh-CN" sz="2100" dirty="0" err="1">
                    <a:solidFill>
                      <a:srgbClr val="0070C0"/>
                    </a:solidFill>
                  </a:rPr>
                  <a:t>Equivatlent</a:t>
                </a:r>
                <a:r>
                  <a:rPr lang="en-US" altLang="zh-CN" sz="2100" dirty="0">
                    <a:solidFill>
                      <a:srgbClr val="0070C0"/>
                    </a:solidFill>
                  </a:rPr>
                  <a:t> length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f>
                        <m:fPr>
                          <m:ctrlP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altLang="zh-CN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en-US" altLang="zh-CN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altLang="zh-CN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en-US" altLang="zh-CN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altLang="zh-CN" dirty="0">
                  <a:solidFill>
                    <a:prstClr val="black"/>
                  </a:solidFill>
                </a:endParaRPr>
              </a:p>
              <a:p>
                <a:pPr>
                  <a:spcBef>
                    <a:spcPts val="750"/>
                  </a:spcBef>
                </a:pPr>
                <a:r>
                  <a:rPr lang="en-US" altLang="zh-CN" sz="2100" dirty="0">
                    <a:solidFill>
                      <a:srgbClr val="0070C0"/>
                    </a:solidFill>
                  </a:rPr>
                  <a:t>Equivalent </a:t>
                </a:r>
                <a14:m>
                  <m:oMath xmlns:m="http://schemas.openxmlformats.org/officeDocument/2006/math">
                    <m:r>
                      <a:rPr lang="en-US" altLang="zh-CN" sz="21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altLang="zh-CN" sz="2100" dirty="0">
                  <a:solidFill>
                    <a:srgbClr val="0070C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zh-CN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altLang="zh-CN" dirty="0">
                  <a:solidFill>
                    <a:prstClr val="black"/>
                  </a:solidFill>
                </a:endParaRPr>
              </a:p>
              <a:p>
                <a:endParaRPr lang="en-US" altLang="zh-CN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549" y="2040780"/>
                <a:ext cx="4984124" cy="4915320"/>
              </a:xfrm>
              <a:prstGeom prst="rect">
                <a:avLst/>
              </a:prstGeom>
              <a:blipFill rotWithShape="0">
                <a:blip r:embed="rId4"/>
                <a:stretch>
                  <a:fillRect l="-2570" t="-1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>
            <a:off x="4469434" y="5577909"/>
            <a:ext cx="0" cy="408796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770825" y="4764580"/>
                <a:ext cx="2711576" cy="3861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0" dirty="0" err="1" smtClean="0">
                    <a:solidFill>
                      <a:srgbClr val="FF0000"/>
                    </a:solidFill>
                  </a:rPr>
                  <a:t>Wishart</a:t>
                </a:r>
                <a:r>
                  <a:rPr lang="en-US" sz="1350" dirty="0" smtClean="0">
                    <a:solidFill>
                      <a:srgbClr val="FF0000"/>
                    </a:solidFill>
                  </a:rPr>
                  <a:t> Matrix: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5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135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r>
                      <a:rPr lang="en-US" sz="135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35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35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35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rad>
                              <m:radPr>
                                <m:degHide m:val="on"/>
                                <m:ctrlPr>
                                  <a:rPr lang="en-US" sz="135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135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1/</m:t>
                                </m:r>
                                <m:r>
                                  <a:rPr lang="en-US" sz="135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135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35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0825" y="4764580"/>
                <a:ext cx="2711576" cy="386196"/>
              </a:xfrm>
              <a:prstGeom prst="rect">
                <a:avLst/>
              </a:prstGeom>
              <a:blipFill rotWithShape="0">
                <a:blip r:embed="rId5"/>
                <a:stretch>
                  <a:fillRect l="-449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445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6" grpId="0"/>
      <p:bldP spid="17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</a:rPr>
              <a:t>ARRMT: Summary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99592" y="2924944"/>
                <a:ext cx="5319213" cy="32983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en-US" sz="2400" dirty="0" smtClean="0">
                    <a:solidFill>
                      <a:srgbClr val="0070C0"/>
                    </a:solidFill>
                  </a:rPr>
                  <a:t>Procedure</a:t>
                </a:r>
              </a:p>
              <a:p>
                <a:pPr marL="342900" indent="-342900">
                  <a:spcBef>
                    <a:spcPts val="500"/>
                  </a:spcBef>
                  <a:spcAft>
                    <a:spcPts val="500"/>
                  </a:spcAft>
                  <a:buAutoNum type="arabicParenBoth"/>
                </a:pPr>
                <a:r>
                  <a:rPr lang="en-US" dirty="0" smtClean="0">
                    <a:solidFill>
                      <a:schemeClr val="bg1"/>
                    </a:solidFill>
                  </a:rPr>
                  <a:t>Fit AR models, get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US" dirty="0" smtClean="0">
                  <a:solidFill>
                    <a:schemeClr val="bg1"/>
                  </a:solidFill>
                </a:endParaRPr>
              </a:p>
              <a:p>
                <a:pPr marL="342900" indent="-342900">
                  <a:spcBef>
                    <a:spcPts val="500"/>
                  </a:spcBef>
                  <a:spcAft>
                    <a:spcPts val="500"/>
                  </a:spcAft>
                  <a:buAutoNum type="arabicParenBoth"/>
                </a:pPr>
                <a:r>
                  <a:rPr lang="en-US" dirty="0" smtClean="0">
                    <a:solidFill>
                      <a:schemeClr val="bg1"/>
                    </a:solidFill>
                  </a:rPr>
                  <a:t>Simulate time series using the estimated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US" dirty="0" smtClean="0">
                  <a:solidFill>
                    <a:schemeClr val="bg1"/>
                  </a:solidFill>
                </a:endParaRPr>
              </a:p>
              <a:p>
                <a:pPr marL="342900" indent="-342900">
                  <a:spcBef>
                    <a:spcPts val="500"/>
                  </a:spcBef>
                  <a:spcAft>
                    <a:spcPts val="500"/>
                  </a:spcAft>
                  <a:buAutoNum type="arabicParenBoth"/>
                </a:pPr>
                <a:r>
                  <a:rPr lang="en-US" dirty="0" smtClean="0">
                    <a:solidFill>
                      <a:schemeClr val="bg1"/>
                    </a:solidFill>
                  </a:rPr>
                  <a:t>Calculate largest eigenvalue</a:t>
                </a:r>
              </a:p>
              <a:p>
                <a:pPr marL="342900" indent="-342900">
                  <a:spcBef>
                    <a:spcPts val="500"/>
                  </a:spcBef>
                  <a:spcAft>
                    <a:spcPts val="500"/>
                  </a:spcAft>
                  <a:buAutoNum type="arabicParenBoth"/>
                </a:pPr>
                <a:r>
                  <a:rPr lang="en-US" dirty="0" smtClean="0">
                    <a:solidFill>
                      <a:schemeClr val="bg1"/>
                    </a:solidFill>
                  </a:rPr>
                  <a:t>Repeat (1)-(3)</a:t>
                </a:r>
              </a:p>
              <a:p>
                <a:pPr marL="342900" indent="-342900">
                  <a:spcBef>
                    <a:spcPts val="500"/>
                  </a:spcBef>
                  <a:spcAft>
                    <a:spcPts val="500"/>
                  </a:spcAft>
                  <a:buAutoNum type="arabicParenBoth"/>
                </a:pPr>
                <a:r>
                  <a:rPr lang="en-US" dirty="0" smtClean="0">
                    <a:solidFill>
                      <a:schemeClr val="bg1"/>
                    </a:solidFill>
                  </a:rPr>
                  <a:t>Distribution of largest </a:t>
                </a:r>
                <a:r>
                  <a:rPr lang="en-US" dirty="0" err="1" smtClean="0">
                    <a:solidFill>
                      <a:schemeClr val="bg1"/>
                    </a:solidFill>
                  </a:rPr>
                  <a:t>eigenvalue</a:t>
                </a:r>
                <a:endParaRPr lang="en-US" dirty="0" smtClean="0">
                  <a:solidFill>
                    <a:schemeClr val="bg1"/>
                  </a:solidFill>
                </a:endParaRPr>
              </a:p>
              <a:p>
                <a:pPr marL="342900" indent="-342900">
                  <a:spcBef>
                    <a:spcPts val="500"/>
                  </a:spcBef>
                  <a:spcAft>
                    <a:spcPts val="500"/>
                  </a:spcAft>
                  <a:buAutoNum type="arabicParenBoth"/>
                </a:pPr>
                <a:r>
                  <a:rPr lang="en-US" dirty="0" smtClean="0">
                    <a:solidFill>
                      <a:schemeClr val="bg1"/>
                    </a:solidFill>
                  </a:rPr>
                  <a:t>For small data sets, choose 95</a:t>
                </a:r>
                <a:r>
                  <a:rPr lang="en-US" baseline="30000" dirty="0" smtClean="0">
                    <a:solidFill>
                      <a:schemeClr val="bg1"/>
                    </a:solidFill>
                  </a:rPr>
                  <a:t>th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 percentile</a:t>
                </a:r>
              </a:p>
              <a:p>
                <a:pPr marL="342900" indent="-342900">
                  <a:spcBef>
                    <a:spcPts val="500"/>
                  </a:spcBef>
                  <a:spcAft>
                    <a:spcPts val="500"/>
                  </a:spcAft>
                  <a:buAutoNum type="arabicParenBoth"/>
                </a:pPr>
                <a:r>
                  <a:rPr lang="en-US" dirty="0" smtClean="0">
                    <a:solidFill>
                      <a:schemeClr val="bg1"/>
                    </a:solidFill>
                  </a:rPr>
                  <a:t>Compare with empirical </a:t>
                </a:r>
                <a:r>
                  <a:rPr lang="en-US" dirty="0" err="1" smtClean="0">
                    <a:solidFill>
                      <a:schemeClr val="bg1"/>
                    </a:solidFill>
                  </a:rPr>
                  <a:t>eigenvalues</a:t>
                </a:r>
                <a:endParaRPr lang="en-US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2924944"/>
                <a:ext cx="5319213" cy="3298339"/>
              </a:xfrm>
              <a:prstGeom prst="rect">
                <a:avLst/>
              </a:prstGeom>
              <a:blipFill rotWithShape="0">
                <a:blip r:embed="rId4"/>
                <a:stretch>
                  <a:fillRect l="-1835" t="-1479" b="-3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99592" y="1477412"/>
            <a:ext cx="4867038" cy="8669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400" dirty="0" smtClean="0">
                <a:solidFill>
                  <a:srgbClr val="0070C0"/>
                </a:solidFill>
              </a:rPr>
              <a:t>Aim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dirty="0" smtClean="0">
                <a:solidFill>
                  <a:schemeClr val="bg1"/>
                </a:solidFill>
              </a:rPr>
              <a:t>Adjust RMT for </a:t>
            </a:r>
            <a:r>
              <a:rPr lang="en-US" dirty="0" err="1" smtClean="0">
                <a:solidFill>
                  <a:schemeClr val="bg1"/>
                </a:solidFill>
              </a:rPr>
              <a:t>autocorrelated</a:t>
            </a:r>
            <a:r>
              <a:rPr lang="en-US" dirty="0" smtClean="0">
                <a:solidFill>
                  <a:schemeClr val="bg1"/>
                </a:solidFill>
              </a:rPr>
              <a:t> time series</a:t>
            </a:r>
          </a:p>
        </p:txBody>
      </p:sp>
    </p:spTree>
    <p:extLst>
      <p:ext uri="{BB962C8B-B14F-4D97-AF65-F5344CB8AC3E}">
        <p14:creationId xmlns:p14="http://schemas.microsoft.com/office/powerpoint/2010/main" val="32213295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7886700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Basic Concepts in Financial Time Series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dirty="0" smtClean="0">
                <a:solidFill>
                  <a:srgbClr val="0070C0"/>
                </a:solidFill>
              </a:rPr>
              <a:t>Random Matrix Theory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sz="2100" dirty="0" smtClean="0">
                <a:solidFill>
                  <a:schemeClr val="bg1"/>
                </a:solidFill>
              </a:rPr>
              <a:t>Meaning of eigenvalues and eigenvectors</a:t>
            </a:r>
          </a:p>
          <a:p>
            <a:pPr lvl="1"/>
            <a:r>
              <a:rPr lang="en-US" sz="2100" dirty="0" smtClean="0">
                <a:solidFill>
                  <a:schemeClr val="bg1"/>
                </a:solidFill>
              </a:rPr>
              <a:t>Eigenvalue distribution for random correlation matrix</a:t>
            </a:r>
          </a:p>
          <a:p>
            <a:pPr lvl="1"/>
            <a:r>
              <a:rPr lang="en-US" sz="2100" dirty="0" smtClean="0">
                <a:solidFill>
                  <a:schemeClr val="bg1"/>
                </a:solidFill>
              </a:rPr>
              <a:t>Interpreting empirical eigenvalue distribution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n-US" dirty="0">
                <a:solidFill>
                  <a:srgbClr val="0070C0"/>
                </a:solidFill>
              </a:rPr>
              <a:t>Extensions of Random Matrix Theory</a:t>
            </a:r>
          </a:p>
          <a:p>
            <a:pPr lvl="1"/>
            <a:r>
              <a:rPr lang="en-US" sz="2100" dirty="0">
                <a:solidFill>
                  <a:schemeClr val="bg1"/>
                </a:solidFill>
              </a:rPr>
              <a:t>Autoregressive random matrix theory (ARRMT</a:t>
            </a:r>
            <a:r>
              <a:rPr lang="en-US" sz="2100" dirty="0" smtClean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en-US" sz="2100" dirty="0" smtClean="0">
                <a:solidFill>
                  <a:schemeClr val="bg1"/>
                </a:solidFill>
              </a:rPr>
              <a:t>Time-lag random matrix theory (TLRMT)</a:t>
            </a:r>
          </a:p>
          <a:p>
            <a:pPr lvl="1"/>
            <a:r>
              <a:rPr lang="en-US" sz="2100" dirty="0" smtClean="0">
                <a:solidFill>
                  <a:schemeClr val="bg1"/>
                </a:solidFill>
              </a:rPr>
              <a:t>Global factor model (GFM)</a:t>
            </a:r>
            <a:endParaRPr lang="en-US" sz="21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7886700" cy="99417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Outline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5622" y="5983396"/>
            <a:ext cx="800251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 smtClean="0">
                <a:solidFill>
                  <a:srgbClr val="0070C0"/>
                </a:solidFill>
              </a:rPr>
              <a:t>(Application of RMT in portfolio optimization)</a:t>
            </a:r>
            <a:endParaRPr lang="en-US" sz="27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2834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Empirical Data: Is Autocorrelation Significant?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92807" y="1479415"/>
            <a:ext cx="372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Histogram of AR(1) Coefficients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807" y="1934441"/>
            <a:ext cx="5755532" cy="48183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1052736"/>
            <a:ext cx="5141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Data: Change of air pressure in 95 US cities</a:t>
            </a:r>
          </a:p>
        </p:txBody>
      </p:sp>
    </p:spTree>
    <p:extLst>
      <p:ext uri="{BB962C8B-B14F-4D97-AF65-F5344CB8AC3E}">
        <p14:creationId xmlns:p14="http://schemas.microsoft.com/office/powerpoint/2010/main" val="3147573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878612"/>
            <a:ext cx="7886700" cy="994172"/>
          </a:xfrm>
        </p:spPr>
        <p:txBody>
          <a:bodyPr>
            <a:normAutofit/>
          </a:bodyPr>
          <a:lstStyle/>
          <a:p>
            <a:r>
              <a:rPr lang="en-US" altLang="zh-CN" sz="2700" dirty="0"/>
              <a:t>RMT and ARRMT for Daily Air Pressure of 95 US Cities</a:t>
            </a:r>
            <a:endParaRPr lang="en-US" sz="2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988657" y="1545945"/>
            <a:ext cx="4088156" cy="47418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40380" y="2692490"/>
            <a:ext cx="2347175" cy="1848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dirty="0">
                <a:solidFill>
                  <a:srgbClr val="0070C0"/>
                </a:solidFill>
              </a:rPr>
              <a:t>RMT</a:t>
            </a:r>
          </a:p>
          <a:p>
            <a:pPr marL="270000" lvl="1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prstClr val="black"/>
                </a:solidFill>
              </a:rPr>
              <a:t>11 significant factors</a:t>
            </a:r>
          </a:p>
          <a:p>
            <a:pPr marL="270000" lvl="1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endParaRPr lang="en-US" altLang="zh-CN" sz="1500" dirty="0">
              <a:solidFill>
                <a:prstClr val="black"/>
              </a:solidFill>
            </a:endParaRPr>
          </a:p>
          <a:p>
            <a:r>
              <a:rPr lang="en-US" altLang="zh-CN" sz="2100" dirty="0">
                <a:solidFill>
                  <a:srgbClr val="0070C0"/>
                </a:solidFill>
              </a:rPr>
              <a:t>ARRMT</a:t>
            </a:r>
          </a:p>
          <a:p>
            <a:pPr marL="270000" lvl="1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prstClr val="black"/>
                </a:solidFill>
              </a:rPr>
              <a:t>8 significant factors</a:t>
            </a:r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21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alphaModFix amt="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628800"/>
            <a:ext cx="8715436" cy="317180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zh-CN" sz="2000" i="1" dirty="0" smtClean="0">
                <a:solidFill>
                  <a:srgbClr val="0070C0"/>
                </a:solidFill>
                <a:sym typeface="Wingdings" pitchFamily="2" charset="2"/>
              </a:rPr>
              <a:t>(Podobnik, Wang et. al., </a:t>
            </a:r>
            <a:r>
              <a:rPr lang="en-US" altLang="zh-CN" sz="2000" dirty="0" smtClean="0">
                <a:solidFill>
                  <a:srgbClr val="0070C0"/>
                </a:solidFill>
                <a:sym typeface="Wingdings" pitchFamily="2" charset="2"/>
              </a:rPr>
              <a:t>2010, EPL.)</a:t>
            </a:r>
          </a:p>
          <a:p>
            <a:r>
              <a:rPr lang="en-US" altLang="zh-CN" sz="2000" dirty="0" smtClean="0">
                <a:solidFill>
                  <a:schemeClr val="bg1"/>
                </a:solidFill>
              </a:rPr>
              <a:t>Aim: extend RMT to time lag correlation matrix</a:t>
            </a:r>
          </a:p>
          <a:p>
            <a:r>
              <a:rPr lang="en-US" altLang="zh-CN" sz="2000" dirty="0" smtClean="0">
                <a:solidFill>
                  <a:schemeClr val="bg1"/>
                </a:solidFill>
              </a:rPr>
              <a:t>Unsymmetrical matrices, </a:t>
            </a:r>
            <a:r>
              <a:rPr lang="en-US" altLang="zh-CN" sz="2000" dirty="0" err="1" smtClean="0">
                <a:solidFill>
                  <a:srgbClr val="FF0000"/>
                </a:solidFill>
              </a:rPr>
              <a:t>eigenvalues</a:t>
            </a:r>
            <a:r>
              <a:rPr lang="en-US" altLang="zh-CN" sz="2000" dirty="0" smtClean="0">
                <a:solidFill>
                  <a:srgbClr val="FF0000"/>
                </a:solidFill>
              </a:rPr>
              <a:t> are complex numbers</a:t>
            </a:r>
          </a:p>
          <a:p>
            <a:r>
              <a:rPr lang="en-US" altLang="zh-CN" sz="2000" dirty="0" smtClean="0">
                <a:solidFill>
                  <a:srgbClr val="FF0000"/>
                </a:solidFill>
              </a:rPr>
              <a:t>Use singular value decomposition (SVD) instead of </a:t>
            </a:r>
            <a:r>
              <a:rPr lang="en-US" altLang="zh-CN" sz="2000" dirty="0" err="1" smtClean="0">
                <a:solidFill>
                  <a:srgbClr val="FF0000"/>
                </a:solidFill>
              </a:rPr>
              <a:t>eigenvalue</a:t>
            </a:r>
            <a:endParaRPr lang="en-US" altLang="zh-CN" sz="2000" dirty="0" smtClean="0">
              <a:solidFill>
                <a:srgbClr val="FF0000"/>
              </a:solidFill>
            </a:endParaRPr>
          </a:p>
          <a:p>
            <a:r>
              <a:rPr lang="en-US" altLang="zh-CN" sz="2000" dirty="0" smtClean="0">
                <a:solidFill>
                  <a:schemeClr val="bg1"/>
                </a:solidFill>
              </a:rPr>
              <a:t>Largest singular value: strength of correlation</a:t>
            </a:r>
          </a:p>
          <a:p>
            <a:endParaRPr lang="en-US" altLang="zh-CN" sz="20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zh-CN" sz="20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US" altLang="zh-CN" sz="2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zh-CN" sz="2000" dirty="0" smtClean="0">
                <a:solidFill>
                  <a:schemeClr val="bg1"/>
                </a:solidFill>
              </a:rPr>
              <a:t>    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Time Lag Random Matrix Theory (TLRMT)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952750"/>
              </p:ext>
            </p:extLst>
          </p:nvPr>
        </p:nvGraphicFramePr>
        <p:xfrm>
          <a:off x="277828" y="5476064"/>
          <a:ext cx="3419872" cy="1124744"/>
        </p:xfrm>
        <a:graphic>
          <a:graphicData uri="http://schemas.openxmlformats.org/drawingml/2006/table">
            <a:tbl>
              <a:tblPr/>
              <a:tblGrid>
                <a:gridCol w="854968"/>
                <a:gridCol w="854968"/>
                <a:gridCol w="854968"/>
                <a:gridCol w="854968"/>
              </a:tblGrid>
              <a:tr h="281186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　</a:t>
                      </a:r>
                      <a:r>
                        <a:rPr lang="en-US" altLang="zh-CN" sz="1100" b="0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  <a:t>Lag=0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GE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MSFT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JNJ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</a:tr>
              <a:tr h="2811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GE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0.579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0.538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</a:tr>
              <a:tr h="2811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MSFT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0.579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</a:tr>
              <a:tr h="2811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JNJ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0.538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962306"/>
              </p:ext>
            </p:extLst>
          </p:nvPr>
        </p:nvGraphicFramePr>
        <p:xfrm>
          <a:off x="4217338" y="5445224"/>
          <a:ext cx="3456384" cy="1124744"/>
        </p:xfrm>
        <a:graphic>
          <a:graphicData uri="http://schemas.openxmlformats.org/drawingml/2006/table">
            <a:tbl>
              <a:tblPr/>
              <a:tblGrid>
                <a:gridCol w="864096"/>
                <a:gridCol w="864096"/>
                <a:gridCol w="864096"/>
                <a:gridCol w="864096"/>
              </a:tblGrid>
              <a:tr h="281186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　</a:t>
                      </a:r>
                      <a:r>
                        <a:rPr lang="en-US" altLang="zh-CN" sz="1100" b="0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  <a:t>Lag=1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GE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MSFT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JNJ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</a:tr>
              <a:tr h="2811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GE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0.378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0.499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0.551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</a:tr>
              <a:tr h="2811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MSFT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0.528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0.339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0.295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</a:tr>
              <a:tr h="2811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JNJ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0.635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0.659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0.499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59632" y="4827104"/>
            <a:ext cx="4685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</a:rPr>
              <a:t>Correlation matrix for lag=0 and lag=1</a:t>
            </a:r>
            <a:endParaRPr lang="zh-CN" altLang="en-US" dirty="0">
              <a:solidFill>
                <a:srgbClr val="0070C0"/>
              </a:solidFill>
            </a:endParaRPr>
          </a:p>
        </p:txBody>
      </p:sp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3224" y="3429000"/>
            <a:ext cx="16097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012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alphaModFix amt="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en-US" altLang="zh-CN" sz="3100" dirty="0" smtClean="0">
                <a:solidFill>
                  <a:schemeClr val="bg1"/>
                </a:solidFill>
              </a:rPr>
              <a:t>Time lag RMT:</a:t>
            </a:r>
            <a:r>
              <a:rPr lang="en-US" altLang="zh-CN" sz="2800" dirty="0" smtClean="0">
                <a:solidFill>
                  <a:schemeClr val="bg1"/>
                </a:solidFill>
              </a:rPr>
              <a:t/>
            </a:r>
            <a:br>
              <a:rPr lang="en-US" altLang="zh-CN" sz="2800" dirty="0" smtClean="0">
                <a:solidFill>
                  <a:schemeClr val="bg1"/>
                </a:solidFill>
              </a:rPr>
            </a:br>
            <a:r>
              <a:rPr lang="en-US" altLang="zh-CN" sz="2800" dirty="0" smtClean="0">
                <a:solidFill>
                  <a:schemeClr val="bg1"/>
                </a:solidFill>
              </a:rPr>
              <a:t>Singular value </a:t>
            </a:r>
            <a:r>
              <a:rPr lang="en-US" altLang="zh-CN" sz="2800" dirty="0" err="1" smtClean="0">
                <a:solidFill>
                  <a:schemeClr val="bg1"/>
                </a:solidFill>
              </a:rPr>
              <a:t>vs</a:t>
            </a:r>
            <a:r>
              <a:rPr lang="en-US" altLang="zh-CN" sz="2800" dirty="0" smtClean="0">
                <a:solidFill>
                  <a:schemeClr val="bg1"/>
                </a:solidFill>
              </a:rPr>
              <a:t> time-lag cross-correlations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36193" name="Picture 1" descr="C:\科研\rmtpreRC\presentation\long-short-uncorrelat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95400"/>
            <a:ext cx="7191375" cy="5562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900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alphaModFix amt="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28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</a:rPr>
              <a:t>TLRMT Applied to 48 Stock Indices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28802"/>
            <a:ext cx="6991335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4282" y="1000108"/>
            <a:ext cx="78919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</a:rPr>
              <a:t>We find:</a:t>
            </a:r>
          </a:p>
          <a:p>
            <a:pPr marL="342900" indent="-342900">
              <a:buFontTx/>
              <a:buAutoNum type="arabicParenBoth"/>
            </a:pPr>
            <a:r>
              <a:rPr lang="en-US" altLang="zh-CN" i="1" dirty="0" smtClean="0">
                <a:solidFill>
                  <a:prstClr val="black"/>
                </a:solidFill>
              </a:rPr>
              <a:t>Short-range return cross-correlations (after time lag=2)</a:t>
            </a:r>
          </a:p>
          <a:p>
            <a:pPr marL="342900" indent="-342900">
              <a:buFontTx/>
              <a:buAutoNum type="arabicParenBoth"/>
            </a:pPr>
            <a:r>
              <a:rPr lang="en-US" altLang="zh-CN" i="1" dirty="0" smtClean="0">
                <a:solidFill>
                  <a:prstClr val="black"/>
                </a:solidFill>
              </a:rPr>
              <a:t>Long-range magnitude cross-correlation (scaling exponent=0.25)</a:t>
            </a:r>
            <a:endParaRPr lang="zh-CN" altLang="en-US" i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00958" y="5214950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</a:rPr>
              <a:t>magnitudes</a:t>
            </a:r>
            <a:endParaRPr lang="zh-CN" altLang="en-US" dirty="0" smtClean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72066" y="2357430"/>
            <a:ext cx="1143008" cy="12858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68344" y="5805264"/>
            <a:ext cx="99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</a:rPr>
              <a:t>returns</a:t>
            </a:r>
            <a:endParaRPr lang="zh-CN" altLang="en-US" dirty="0">
              <a:solidFill>
                <a:prstClr val="black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786578" y="5857892"/>
            <a:ext cx="857256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6" idx="1"/>
          </p:cNvCxnSpPr>
          <p:nvPr/>
        </p:nvCxnSpPr>
        <p:spPr>
          <a:xfrm>
            <a:off x="6786578" y="5357826"/>
            <a:ext cx="714380" cy="417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19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alphaModFix amt="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124744"/>
            <a:ext cx="8643998" cy="4875454"/>
          </a:xfrm>
        </p:spPr>
        <p:txBody>
          <a:bodyPr>
            <a:normAutofit lnSpcReduction="10000"/>
          </a:bodyPr>
          <a:lstStyle/>
          <a:p>
            <a:r>
              <a:rPr lang="en-US" altLang="zh-CN" sz="1800" dirty="0" smtClean="0">
                <a:solidFill>
                  <a:schemeClr val="bg1"/>
                </a:solidFill>
              </a:rPr>
              <a:t>Aim: explain cross-correlations using one single process.</a:t>
            </a:r>
          </a:p>
          <a:p>
            <a:r>
              <a:rPr lang="en-US" altLang="zh-CN" sz="1800" dirty="0" smtClean="0">
                <a:solidFill>
                  <a:schemeClr val="bg1"/>
                </a:solidFill>
              </a:rPr>
              <a:t>Assumption: Each individual index fluctuates in response to one common process, the “global factor” </a:t>
            </a:r>
            <a:r>
              <a:rPr lang="en-US" altLang="zh-CN" sz="1800" i="1" dirty="0" smtClean="0">
                <a:solidFill>
                  <a:schemeClr val="bg1"/>
                </a:solidFill>
              </a:rPr>
              <a:t>M</a:t>
            </a:r>
            <a:r>
              <a:rPr lang="en-US" altLang="zh-CN" sz="1800" i="1" baseline="-25000" dirty="0" smtClean="0">
                <a:solidFill>
                  <a:schemeClr val="bg1"/>
                </a:solidFill>
              </a:rPr>
              <a:t>t </a:t>
            </a:r>
            <a:r>
              <a:rPr lang="en-US" altLang="zh-CN" sz="1800" dirty="0" smtClean="0">
                <a:solidFill>
                  <a:schemeClr val="bg1"/>
                </a:solidFill>
              </a:rPr>
              <a:t>.</a:t>
            </a:r>
          </a:p>
          <a:p>
            <a:endParaRPr lang="en-US" altLang="zh-CN" sz="1800" dirty="0" smtClean="0">
              <a:solidFill>
                <a:schemeClr val="bg1"/>
              </a:solidFill>
            </a:endParaRPr>
          </a:p>
          <a:p>
            <a:endParaRPr lang="en-US" altLang="zh-CN" sz="1800" dirty="0" smtClean="0">
              <a:solidFill>
                <a:schemeClr val="bg1"/>
              </a:solidFill>
            </a:endParaRPr>
          </a:p>
          <a:p>
            <a:endParaRPr lang="en-US" altLang="zh-CN" sz="1800" dirty="0" smtClean="0">
              <a:solidFill>
                <a:schemeClr val="bg1"/>
              </a:solidFill>
            </a:endParaRPr>
          </a:p>
          <a:p>
            <a:endParaRPr lang="en-US" altLang="zh-CN" sz="1800" dirty="0" smtClean="0">
              <a:solidFill>
                <a:schemeClr val="bg1"/>
              </a:solidFill>
            </a:endParaRPr>
          </a:p>
          <a:p>
            <a:endParaRPr lang="en-US" altLang="zh-CN" sz="1800" dirty="0" smtClean="0">
              <a:solidFill>
                <a:schemeClr val="bg1"/>
              </a:solidFill>
            </a:endParaRPr>
          </a:p>
          <a:p>
            <a:endParaRPr lang="en-US" altLang="zh-CN" sz="1800" dirty="0" smtClean="0">
              <a:solidFill>
                <a:schemeClr val="bg1"/>
              </a:solidFill>
            </a:endParaRPr>
          </a:p>
          <a:p>
            <a:endParaRPr lang="en-US" altLang="zh-CN" sz="1800" dirty="0" smtClean="0">
              <a:solidFill>
                <a:schemeClr val="bg1"/>
              </a:solidFill>
            </a:endParaRPr>
          </a:p>
          <a:p>
            <a:endParaRPr lang="en-US" altLang="zh-CN" sz="32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altLang="zh-CN" sz="2000" dirty="0" smtClean="0">
                <a:solidFill>
                  <a:srgbClr val="0070C0"/>
                </a:solidFill>
              </a:rPr>
              <a:t>What is the global factor?</a:t>
            </a:r>
          </a:p>
          <a:p>
            <a:r>
              <a:rPr lang="en-US" altLang="zh-CN" sz="1800" dirty="0" smtClean="0">
                <a:solidFill>
                  <a:schemeClr val="bg1"/>
                </a:solidFill>
              </a:rPr>
              <a:t>A linear combination of all individual index returns</a:t>
            </a:r>
          </a:p>
          <a:p>
            <a:endParaRPr lang="en-US" altLang="zh-CN" sz="2800" dirty="0" smtClean="0">
              <a:solidFill>
                <a:schemeClr val="bg1"/>
              </a:solidFill>
            </a:endParaRPr>
          </a:p>
          <a:p>
            <a:r>
              <a:rPr lang="en-US" altLang="zh-CN" sz="1800" dirty="0" smtClean="0">
                <a:solidFill>
                  <a:schemeClr val="bg1"/>
                </a:solidFill>
              </a:rPr>
              <a:t>The weight of each index return is calculated using statistical method.</a:t>
            </a:r>
          </a:p>
          <a:p>
            <a:pPr>
              <a:buNone/>
            </a:pPr>
            <a:endParaRPr lang="en-US" altLang="zh-CN" sz="1800" dirty="0" smtClean="0">
              <a:solidFill>
                <a:schemeClr val="bg1"/>
              </a:solidFill>
            </a:endParaRPr>
          </a:p>
          <a:p>
            <a:endParaRPr lang="en-US" altLang="zh-CN" sz="1800" dirty="0" smtClean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796908"/>
          </a:xfrm>
        </p:spPr>
        <p:txBody>
          <a:bodyPr>
            <a:norm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</a:rPr>
              <a:t>Global factor model (GFM)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2571744"/>
            <a:ext cx="3143272" cy="62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714744" y="3357562"/>
            <a:ext cx="1628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Global factor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43174" y="2071678"/>
            <a:ext cx="4025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Measures dependence of </a:t>
            </a:r>
            <a:r>
              <a:rPr lang="en-US" altLang="zh-CN" i="1" dirty="0" err="1" smtClean="0">
                <a:solidFill>
                  <a:srgbClr val="FF0000"/>
                </a:solidFill>
              </a:rPr>
              <a:t>R</a:t>
            </a:r>
            <a:r>
              <a:rPr lang="en-US" altLang="zh-CN" i="1" baseline="-25000" dirty="0" err="1" smtClean="0">
                <a:solidFill>
                  <a:srgbClr val="FF0000"/>
                </a:solidFill>
              </a:rPr>
              <a:t>i,t</a:t>
            </a:r>
            <a:r>
              <a:rPr lang="en-US" altLang="zh-CN" dirty="0" smtClean="0">
                <a:solidFill>
                  <a:srgbClr val="FF0000"/>
                </a:solidFill>
              </a:rPr>
              <a:t> on </a:t>
            </a:r>
            <a:r>
              <a:rPr lang="en-US" altLang="zh-CN" i="1" dirty="0" smtClean="0">
                <a:solidFill>
                  <a:srgbClr val="FF0000"/>
                </a:solidFill>
              </a:rPr>
              <a:t>M</a:t>
            </a:r>
            <a:r>
              <a:rPr lang="en-US" altLang="zh-CN" i="1" baseline="-25000" dirty="0" smtClean="0">
                <a:solidFill>
                  <a:srgbClr val="FF0000"/>
                </a:solidFill>
              </a:rPr>
              <a:t>t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57422" y="3857628"/>
            <a:ext cx="1561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mean return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8" y="3929066"/>
            <a:ext cx="2324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unsystematic noise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6200000" flipH="1">
            <a:off x="4250529" y="3107529"/>
            <a:ext cx="357190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2931424" y="3283627"/>
            <a:ext cx="785818" cy="2193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214942" y="3071810"/>
            <a:ext cx="1285884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 flipV="1">
            <a:off x="4000496" y="2357430"/>
            <a:ext cx="285752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85786" y="3286124"/>
            <a:ext cx="2042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individual return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rot="10800000" flipV="1">
            <a:off x="2143108" y="3000372"/>
            <a:ext cx="550362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5157192"/>
            <a:ext cx="4968552" cy="41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683568" y="692696"/>
            <a:ext cx="2853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Wang </a:t>
            </a:r>
            <a:r>
              <a:rPr lang="en-US" altLang="zh-CN" i="1" dirty="0" smtClean="0">
                <a:solidFill>
                  <a:srgbClr val="FF0000"/>
                </a:solidFill>
              </a:rPr>
              <a:t>et. al., </a:t>
            </a:r>
            <a:r>
              <a:rPr lang="en-US" altLang="zh-CN" dirty="0" smtClean="0">
                <a:solidFill>
                  <a:srgbClr val="FF0000"/>
                </a:solidFill>
              </a:rPr>
              <a:t>2011, PRE.</a:t>
            </a:r>
            <a:endParaRPr lang="zh-CN" alt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54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alphaModFix amt="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908720"/>
            <a:ext cx="8229600" cy="5376672"/>
          </a:xfrm>
        </p:spPr>
        <p:txBody>
          <a:bodyPr>
            <a:norm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</a:rPr>
              <a:t>Variance of global factor---- Cross-correlation among individual indices (holds for both returns and magnitudes)</a:t>
            </a:r>
          </a:p>
          <a:p>
            <a:endParaRPr lang="en-US" altLang="zh-CN" sz="2000" dirty="0" smtClean="0">
              <a:solidFill>
                <a:schemeClr val="bg1"/>
              </a:solidFill>
            </a:endParaRPr>
          </a:p>
          <a:p>
            <a:endParaRPr lang="en-US" altLang="zh-CN" sz="2000" dirty="0" smtClean="0">
              <a:solidFill>
                <a:schemeClr val="bg1"/>
              </a:solidFill>
            </a:endParaRPr>
          </a:p>
          <a:p>
            <a:endParaRPr lang="en-US" altLang="zh-CN" sz="2000" dirty="0" smtClean="0">
              <a:solidFill>
                <a:schemeClr val="bg1"/>
              </a:solidFill>
            </a:endParaRPr>
          </a:p>
          <a:p>
            <a:r>
              <a:rPr lang="en-US" altLang="zh-CN" sz="2000" dirty="0" smtClean="0">
                <a:solidFill>
                  <a:schemeClr val="bg1"/>
                </a:solidFill>
              </a:rPr>
              <a:t>Autocorrelation of global factor---- Time lag cross-correlation among individual indices</a:t>
            </a:r>
          </a:p>
          <a:p>
            <a:endParaRPr lang="en-US" altLang="zh-CN" sz="2000" dirty="0" smtClean="0">
              <a:solidFill>
                <a:schemeClr val="bg1"/>
              </a:solidFill>
            </a:endParaRPr>
          </a:p>
          <a:p>
            <a:endParaRPr lang="en-US" altLang="zh-CN" sz="2000" dirty="0" smtClean="0">
              <a:solidFill>
                <a:schemeClr val="bg1"/>
              </a:solidFill>
            </a:endParaRPr>
          </a:p>
          <a:p>
            <a:endParaRPr lang="en-US" altLang="zh-CN" sz="2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zh-CN" sz="2000" i="1" dirty="0" smtClean="0">
                <a:solidFill>
                  <a:srgbClr val="FF0000"/>
                </a:solidFill>
              </a:rPr>
              <a:t>Conclusion:</a:t>
            </a:r>
          </a:p>
          <a:p>
            <a:pPr>
              <a:buNone/>
            </a:pPr>
            <a:r>
              <a:rPr lang="en-US" altLang="zh-CN" sz="2000" dirty="0" smtClean="0">
                <a:solidFill>
                  <a:schemeClr val="bg1"/>
                </a:solidFill>
              </a:rPr>
              <a:t>   Cross-correlation among individual indices decay in the same pattern as the autocorrelation of the global factor. </a:t>
            </a:r>
          </a:p>
          <a:p>
            <a:endParaRPr lang="en-US" altLang="zh-CN" sz="2000" dirty="0" smtClean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4000" dirty="0" smtClean="0">
                <a:solidFill>
                  <a:schemeClr val="bg1"/>
                </a:solidFill>
              </a:rPr>
              <a:t>GFM Properties: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700808"/>
            <a:ext cx="3071834" cy="34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2132856"/>
            <a:ext cx="28479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932040" y="1556792"/>
            <a:ext cx="2930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</a:rPr>
              <a:t>Return cross-correlation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0032" y="2132856"/>
            <a:ext cx="3374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</a:rPr>
              <a:t>Magnitude cross-correlation</a:t>
            </a:r>
            <a:endParaRPr lang="zh-CN" altLang="en-US" dirty="0">
              <a:solidFill>
                <a:prstClr val="black"/>
              </a:solidFill>
            </a:endParaRPr>
          </a:p>
        </p:txBody>
      </p:sp>
      <p:cxnSp>
        <p:nvCxnSpPr>
          <p:cNvPr id="10" name="Straight Arrow Connector 9"/>
          <p:cNvCxnSpPr>
            <a:stCxn id="2051" idx="3"/>
            <a:endCxn id="7" idx="1"/>
          </p:cNvCxnSpPr>
          <p:nvPr/>
        </p:nvCxnSpPr>
        <p:spPr>
          <a:xfrm flipV="1">
            <a:off x="4331466" y="1741458"/>
            <a:ext cx="600574" cy="1341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8" idx="1"/>
          </p:cNvCxnSpPr>
          <p:nvPr/>
        </p:nvCxnSpPr>
        <p:spPr>
          <a:xfrm flipV="1">
            <a:off x="4288528" y="2317522"/>
            <a:ext cx="571504" cy="296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3284984"/>
            <a:ext cx="19145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3284984"/>
            <a:ext cx="12001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31640" y="3717032"/>
            <a:ext cx="31718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4644008" y="3573016"/>
            <a:ext cx="4285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 smtClean="0">
                <a:solidFill>
                  <a:prstClr val="black"/>
                </a:solidFill>
              </a:rPr>
              <a:t>A</a:t>
            </a:r>
            <a:r>
              <a:rPr lang="en-US" altLang="zh-CN" i="1" baseline="-25000" dirty="0" smtClean="0">
                <a:solidFill>
                  <a:prstClr val="black"/>
                </a:solidFill>
              </a:rPr>
              <a:t>M </a:t>
            </a:r>
            <a:r>
              <a:rPr lang="en-US" altLang="zh-CN" dirty="0" smtClean="0">
                <a:solidFill>
                  <a:prstClr val="black"/>
                </a:solidFill>
              </a:rPr>
              <a:t>= autocorrelation of global factor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9552" y="5661248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 smtClean="0">
                <a:solidFill>
                  <a:srgbClr val="0070C0"/>
                </a:solidFill>
              </a:rPr>
              <a:t>GFM explains the reason for the long range magnitude cross-correlations.</a:t>
            </a:r>
            <a:endParaRPr lang="zh-CN" altLang="en-US" sz="2400" i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59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alphaModFix amt="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5720" y="1428736"/>
            <a:ext cx="8643998" cy="5286412"/>
          </a:xfrm>
        </p:spPr>
        <p:txBody>
          <a:bodyPr>
            <a:normAutofit/>
          </a:bodyPr>
          <a:lstStyle/>
          <a:p>
            <a:r>
              <a:rPr lang="en-US" altLang="zh-CN" sz="2400" dirty="0" smtClean="0">
                <a:solidFill>
                  <a:srgbClr val="0070C0"/>
                </a:solidFill>
              </a:rPr>
              <a:t>Aim: Linear regression with unobservable </a:t>
            </a:r>
            <a:r>
              <a:rPr lang="en-US" altLang="zh-CN" sz="2400" i="1" dirty="0" smtClean="0">
                <a:solidFill>
                  <a:srgbClr val="0070C0"/>
                </a:solidFill>
              </a:rPr>
              <a:t>M</a:t>
            </a:r>
            <a:r>
              <a:rPr lang="en-US" altLang="zh-CN" sz="2400" i="1" baseline="-25000" dirty="0" smtClean="0">
                <a:solidFill>
                  <a:srgbClr val="0070C0"/>
                </a:solidFill>
              </a:rPr>
              <a:t>t</a:t>
            </a:r>
          </a:p>
          <a:p>
            <a:endParaRPr lang="en-US" altLang="zh-CN" sz="20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zh-CN" sz="2400" dirty="0" smtClean="0">
              <a:solidFill>
                <a:schemeClr val="bg1"/>
              </a:solidFill>
            </a:endParaRPr>
          </a:p>
          <a:p>
            <a:r>
              <a:rPr lang="en-US" altLang="zh-CN" sz="2400" dirty="0" smtClean="0">
                <a:solidFill>
                  <a:srgbClr val="0070C0"/>
                </a:solidFill>
              </a:rPr>
              <a:t>Basis: Least total squared errors</a:t>
            </a:r>
          </a:p>
          <a:p>
            <a:endParaRPr lang="en-US" altLang="zh-CN" sz="2000" dirty="0" smtClean="0">
              <a:solidFill>
                <a:schemeClr val="bg1"/>
              </a:solidFill>
            </a:endParaRPr>
          </a:p>
          <a:p>
            <a:r>
              <a:rPr lang="en-US" altLang="zh-CN" sz="2400" dirty="0" smtClean="0">
                <a:solidFill>
                  <a:srgbClr val="0070C0"/>
                </a:solidFill>
              </a:rPr>
              <a:t>Calculation: </a:t>
            </a:r>
            <a:r>
              <a:rPr lang="en-US" altLang="zh-CN" sz="2400" dirty="0" err="1" smtClean="0">
                <a:solidFill>
                  <a:srgbClr val="0070C0"/>
                </a:solidFill>
              </a:rPr>
              <a:t>Eigenvalue</a:t>
            </a:r>
            <a:r>
              <a:rPr lang="en-US" altLang="zh-CN" sz="2400" dirty="0" smtClean="0">
                <a:solidFill>
                  <a:srgbClr val="0070C0"/>
                </a:solidFill>
              </a:rPr>
              <a:t> decomposition  (C=U</a:t>
            </a:r>
            <a:r>
              <a:rPr lang="en-US" altLang="zh-CN" sz="2400" baseline="30000" dirty="0" smtClean="0">
                <a:solidFill>
                  <a:srgbClr val="0070C0"/>
                </a:solidFill>
              </a:rPr>
              <a:t>+</a:t>
            </a:r>
            <a:r>
              <a:rPr lang="en-US" altLang="zh-CN" sz="2400" dirty="0" smtClean="0">
                <a:solidFill>
                  <a:srgbClr val="0070C0"/>
                </a:solidFill>
              </a:rPr>
              <a:t>DU)</a:t>
            </a:r>
          </a:p>
          <a:p>
            <a:pPr>
              <a:buNone/>
            </a:pPr>
            <a:r>
              <a:rPr lang="en-US" altLang="zh-CN" sz="1600" dirty="0" smtClean="0">
                <a:solidFill>
                  <a:schemeClr val="bg1"/>
                </a:solidFill>
              </a:rPr>
              <a:t>         </a:t>
            </a:r>
            <a:r>
              <a:rPr lang="en-US" altLang="zh-CN" sz="2000" dirty="0" smtClean="0">
                <a:solidFill>
                  <a:schemeClr val="bg1"/>
                </a:solidFill>
              </a:rPr>
              <a:t>(1) The principal components are related with the eigenvectors.</a:t>
            </a:r>
          </a:p>
          <a:p>
            <a:pPr>
              <a:buNone/>
            </a:pPr>
            <a:r>
              <a:rPr lang="en-US" altLang="zh-CN" sz="2000" dirty="0" smtClean="0">
                <a:solidFill>
                  <a:schemeClr val="bg1"/>
                </a:solidFill>
              </a:rPr>
              <a:t>       (2) </a:t>
            </a:r>
            <a:r>
              <a:rPr lang="en-US" altLang="zh-CN" sz="2000" i="1" dirty="0" smtClean="0">
                <a:solidFill>
                  <a:schemeClr val="bg1"/>
                </a:solidFill>
              </a:rPr>
              <a:t>M</a:t>
            </a:r>
            <a:r>
              <a:rPr lang="en-US" altLang="zh-CN" sz="2000" i="1" baseline="-25000" dirty="0" smtClean="0">
                <a:solidFill>
                  <a:schemeClr val="bg1"/>
                </a:solidFill>
              </a:rPr>
              <a:t>t </a:t>
            </a:r>
            <a:r>
              <a:rPr lang="en-US" altLang="zh-CN" sz="2000" dirty="0" smtClean="0">
                <a:solidFill>
                  <a:schemeClr val="bg1"/>
                </a:solidFill>
              </a:rPr>
              <a:t>= the first principal component</a:t>
            </a:r>
          </a:p>
          <a:p>
            <a:pPr>
              <a:buNone/>
            </a:pPr>
            <a:endParaRPr lang="en-US" altLang="zh-CN" sz="2000" dirty="0" smtClean="0">
              <a:solidFill>
                <a:schemeClr val="bg1"/>
              </a:solidFill>
            </a:endParaRPr>
          </a:p>
          <a:p>
            <a:r>
              <a:rPr lang="en-US" altLang="zh-CN" sz="2400" dirty="0" smtClean="0">
                <a:solidFill>
                  <a:srgbClr val="0070C0"/>
                </a:solidFill>
              </a:rPr>
              <a:t>Procedure:</a:t>
            </a:r>
          </a:p>
          <a:p>
            <a:pPr>
              <a:buNone/>
            </a:pPr>
            <a:r>
              <a:rPr lang="en-US" altLang="zh-CN" sz="2000" dirty="0" smtClean="0">
                <a:solidFill>
                  <a:schemeClr val="bg1"/>
                </a:solidFill>
              </a:rPr>
              <a:t>       (1) Find </a:t>
            </a:r>
            <a:r>
              <a:rPr lang="en-US" altLang="zh-CN" sz="2000" i="1" dirty="0" smtClean="0">
                <a:solidFill>
                  <a:schemeClr val="bg1"/>
                </a:solidFill>
              </a:rPr>
              <a:t>M</a:t>
            </a:r>
            <a:r>
              <a:rPr lang="en-US" altLang="zh-CN" sz="2000" i="1" baseline="-25000" dirty="0" smtClean="0">
                <a:solidFill>
                  <a:schemeClr val="bg1"/>
                </a:solidFill>
              </a:rPr>
              <a:t>t</a:t>
            </a:r>
            <a:r>
              <a:rPr lang="en-US" altLang="zh-CN" sz="2000" dirty="0" smtClean="0">
                <a:solidFill>
                  <a:schemeClr val="bg1"/>
                </a:solidFill>
              </a:rPr>
              <a:t> using </a:t>
            </a:r>
            <a:r>
              <a:rPr lang="en-US" altLang="zh-CN" sz="2000" dirty="0" err="1" smtClean="0">
                <a:solidFill>
                  <a:schemeClr val="bg1"/>
                </a:solidFill>
              </a:rPr>
              <a:t>eigenvalue</a:t>
            </a:r>
            <a:r>
              <a:rPr lang="en-US" altLang="zh-CN" sz="2000" dirty="0" smtClean="0">
                <a:solidFill>
                  <a:schemeClr val="bg1"/>
                </a:solidFill>
              </a:rPr>
              <a:t> decomposition.</a:t>
            </a:r>
          </a:p>
          <a:p>
            <a:pPr>
              <a:buNone/>
            </a:pPr>
            <a:r>
              <a:rPr lang="en-US" altLang="zh-CN" sz="2000" dirty="0" smtClean="0">
                <a:solidFill>
                  <a:schemeClr val="bg1"/>
                </a:solidFill>
              </a:rPr>
              <a:t>       (2) Linear regression, find </a:t>
            </a:r>
            <a:r>
              <a:rPr lang="el-GR" altLang="zh-CN" sz="2000" i="1" dirty="0" smtClean="0">
                <a:solidFill>
                  <a:schemeClr val="bg1"/>
                </a:solidFill>
              </a:rPr>
              <a:t>μ</a:t>
            </a:r>
            <a:r>
              <a:rPr lang="en-US" altLang="zh-CN" sz="2000" dirty="0" smtClean="0">
                <a:solidFill>
                  <a:schemeClr val="bg1"/>
                </a:solidFill>
              </a:rPr>
              <a:t>, </a:t>
            </a:r>
            <a:r>
              <a:rPr lang="en-US" altLang="zh-CN" sz="2000" i="1" dirty="0" smtClean="0">
                <a:solidFill>
                  <a:schemeClr val="bg1"/>
                </a:solidFill>
              </a:rPr>
              <a:t>b</a:t>
            </a:r>
            <a:r>
              <a:rPr lang="en-US" altLang="zh-CN" sz="2000" i="1" baseline="-25000" dirty="0" smtClean="0">
                <a:solidFill>
                  <a:schemeClr val="bg1"/>
                </a:solidFill>
              </a:rPr>
              <a:t>i </a:t>
            </a:r>
            <a:r>
              <a:rPr lang="en-US" altLang="zh-CN" sz="2000" dirty="0" smtClean="0">
                <a:solidFill>
                  <a:schemeClr val="bg1"/>
                </a:solidFill>
              </a:rPr>
              <a:t>, epsilon.</a:t>
            </a:r>
          </a:p>
          <a:p>
            <a:endParaRPr lang="en-US" altLang="zh-CN" sz="2000" dirty="0" smtClean="0">
              <a:solidFill>
                <a:schemeClr val="bg1"/>
              </a:solidFill>
            </a:endParaRPr>
          </a:p>
          <a:p>
            <a:endParaRPr lang="en-US" altLang="zh-CN" sz="20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zh-CN" sz="2000" dirty="0" smtClean="0">
              <a:solidFill>
                <a:schemeClr val="bg1"/>
              </a:solidFill>
            </a:endParaRPr>
          </a:p>
          <a:p>
            <a:endParaRPr lang="en-US" altLang="zh-CN" sz="2000" i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US" altLang="zh-CN" sz="2000" dirty="0" smtClean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4282" y="285728"/>
            <a:ext cx="8229600" cy="928670"/>
          </a:xfrm>
        </p:spPr>
        <p:txBody>
          <a:bodyPr>
            <a:norm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</a:rPr>
              <a:t>Estimate of the global factor: </a:t>
            </a:r>
            <a:r>
              <a:rPr lang="en-US" altLang="zh-CN" sz="2400" dirty="0" smtClean="0">
                <a:solidFill>
                  <a:schemeClr val="bg1"/>
                </a:solidFill>
              </a:rPr>
              <a:t/>
            </a:r>
            <a:br>
              <a:rPr lang="en-US" altLang="zh-CN" sz="2400" dirty="0" smtClean="0">
                <a:solidFill>
                  <a:schemeClr val="bg1"/>
                </a:solidFill>
              </a:rPr>
            </a:br>
            <a:r>
              <a:rPr lang="en-US" altLang="zh-CN" sz="2400" dirty="0" smtClean="0">
                <a:solidFill>
                  <a:schemeClr val="bg1"/>
                </a:solidFill>
              </a:rPr>
              <a:t>   </a:t>
            </a:r>
            <a:r>
              <a:rPr lang="en-US" altLang="zh-CN" sz="1800" dirty="0" smtClean="0">
                <a:solidFill>
                  <a:schemeClr val="bg1"/>
                </a:solidFill>
              </a:rPr>
              <a:t>Principal Component Analysis (PCA)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2071678"/>
            <a:ext cx="3040087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500694" y="2928934"/>
            <a:ext cx="1784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rgbClr val="FF0000"/>
                </a:solidFill>
              </a:rPr>
              <a:t>Correlation matrix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6200000" flipV="1">
            <a:off x="6607983" y="3178967"/>
            <a:ext cx="28575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804248" y="4437112"/>
            <a:ext cx="1739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err="1" smtClean="0">
                <a:solidFill>
                  <a:srgbClr val="FF0000"/>
                </a:solidFill>
              </a:rPr>
              <a:t>Eigenvalue</a:t>
            </a:r>
            <a:r>
              <a:rPr lang="en-US" altLang="zh-CN" sz="1400" dirty="0" smtClean="0">
                <a:solidFill>
                  <a:srgbClr val="FF0000"/>
                </a:solidFill>
              </a:rPr>
              <a:t> matrix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7344308" y="4113076"/>
            <a:ext cx="64807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857620" y="2500306"/>
            <a:ext cx="1571636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29256" y="2357430"/>
            <a:ext cx="3270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rgbClr val="FF0000"/>
                </a:solidFill>
              </a:rPr>
              <a:t>Unknown, linear </a:t>
            </a:r>
            <a:r>
              <a:rPr lang="en-US" altLang="zh-CN" sz="1400" dirty="0" err="1" smtClean="0">
                <a:solidFill>
                  <a:srgbClr val="FF0000"/>
                </a:solidFill>
              </a:rPr>
              <a:t>combinition</a:t>
            </a:r>
            <a:r>
              <a:rPr lang="en-US" altLang="zh-CN" sz="1400" dirty="0" smtClean="0">
                <a:solidFill>
                  <a:srgbClr val="FF0000"/>
                </a:solidFill>
              </a:rPr>
              <a:t> of </a:t>
            </a:r>
            <a:r>
              <a:rPr lang="en-US" altLang="zh-CN" sz="1400" i="1" dirty="0" err="1" smtClean="0">
                <a:solidFill>
                  <a:srgbClr val="FF0000"/>
                </a:solidFill>
              </a:rPr>
              <a:t>R</a:t>
            </a:r>
            <a:r>
              <a:rPr lang="en-US" altLang="zh-CN" sz="1400" i="1" baseline="-25000" dirty="0" err="1" smtClean="0">
                <a:solidFill>
                  <a:srgbClr val="FF0000"/>
                </a:solidFill>
              </a:rPr>
              <a:t>i,t</a:t>
            </a:r>
            <a:endParaRPr lang="zh-CN" altLang="en-US" sz="1400" i="1" baseline="-25000" dirty="0" smtClean="0">
              <a:solidFill>
                <a:srgbClr val="FF0000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643306" y="2500306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324271" y="2928934"/>
            <a:ext cx="18197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rgbClr val="FF0000"/>
                </a:solidFill>
              </a:rPr>
              <a:t>Eigenvector matrix</a:t>
            </a:r>
            <a:endParaRPr lang="zh-CN" altLang="en-US" sz="1400" dirty="0" smtClean="0">
              <a:solidFill>
                <a:srgbClr val="FF0000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rot="5400000" flipH="1" flipV="1">
            <a:off x="7750991" y="3250405"/>
            <a:ext cx="285752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982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alphaModFix amt="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 descr="C:\科研\rmtpreRC\presentation\M and autocor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38225"/>
            <a:ext cx="7543800" cy="5819775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2400" dirty="0" smtClean="0">
                <a:solidFill>
                  <a:prstClr val="black"/>
                </a:solidFill>
              </a:rPr>
              <a:t>Estimate of the global factor: Result</a:t>
            </a:r>
            <a:br>
              <a:rPr lang="en-US" altLang="zh-CN" sz="2400" dirty="0" smtClean="0">
                <a:solidFill>
                  <a:prstClr val="black"/>
                </a:solidFill>
              </a:rPr>
            </a:br>
            <a:endParaRPr lang="zh-CN" alt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491880" y="31409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8024" y="1268760"/>
            <a:ext cx="3065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Subprime mortgage crisis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1268760"/>
            <a:ext cx="2633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Internet bubble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36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alphaModFix amt="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620688"/>
            <a:ext cx="9144000" cy="1296144"/>
          </a:xfrm>
        </p:spPr>
        <p:txBody>
          <a:bodyPr>
            <a:normAutofit/>
          </a:bodyPr>
          <a:lstStyle/>
          <a:p>
            <a:r>
              <a:rPr lang="en-US" altLang="zh-CN" sz="1800" dirty="0" smtClean="0">
                <a:solidFill>
                  <a:schemeClr val="bg1"/>
                </a:solidFill>
              </a:rPr>
              <a:t>Only 3 </a:t>
            </a:r>
            <a:r>
              <a:rPr lang="en-US" altLang="zh-CN" sz="1800" dirty="0" err="1" smtClean="0">
                <a:solidFill>
                  <a:schemeClr val="bg1"/>
                </a:solidFill>
              </a:rPr>
              <a:t>eigenvalues</a:t>
            </a:r>
            <a:r>
              <a:rPr lang="en-US" altLang="zh-CN" sz="1800" dirty="0" smtClean="0">
                <a:solidFill>
                  <a:schemeClr val="bg1"/>
                </a:solidFill>
              </a:rPr>
              <a:t> above </a:t>
            </a:r>
            <a:r>
              <a:rPr lang="en-US" altLang="zh-CN" sz="1800" dirty="0" err="1" smtClean="0">
                <a:solidFill>
                  <a:schemeClr val="bg1"/>
                </a:solidFill>
              </a:rPr>
              <a:t>Wishart</a:t>
            </a:r>
            <a:r>
              <a:rPr lang="en-US" altLang="zh-CN" sz="1800" dirty="0" smtClean="0">
                <a:solidFill>
                  <a:schemeClr val="bg1"/>
                </a:solidFill>
              </a:rPr>
              <a:t> maximum (significant).</a:t>
            </a:r>
          </a:p>
          <a:p>
            <a:r>
              <a:rPr lang="en-US" altLang="zh-CN" sz="1800" dirty="0" smtClean="0">
                <a:solidFill>
                  <a:schemeClr val="bg1"/>
                </a:solidFill>
              </a:rPr>
              <a:t>The largest </a:t>
            </a:r>
            <a:r>
              <a:rPr lang="en-US" altLang="zh-CN" sz="1800" dirty="0" err="1" smtClean="0">
                <a:solidFill>
                  <a:schemeClr val="bg1"/>
                </a:solidFill>
              </a:rPr>
              <a:t>eigenvalue</a:t>
            </a:r>
            <a:r>
              <a:rPr lang="en-US" altLang="zh-CN" sz="1800" dirty="0" smtClean="0">
                <a:solidFill>
                  <a:schemeClr val="bg1"/>
                </a:solidFill>
              </a:rPr>
              <a:t> (global factor) constitute </a:t>
            </a:r>
            <a:r>
              <a:rPr lang="en-US" altLang="zh-CN" sz="1800" dirty="0" smtClean="0">
                <a:solidFill>
                  <a:srgbClr val="FF0000"/>
                </a:solidFill>
              </a:rPr>
              <a:t>31% </a:t>
            </a:r>
            <a:r>
              <a:rPr lang="en-US" altLang="zh-CN" sz="1800" dirty="0" smtClean="0">
                <a:solidFill>
                  <a:schemeClr val="bg1"/>
                </a:solidFill>
              </a:rPr>
              <a:t>of total variance, and </a:t>
            </a:r>
            <a:r>
              <a:rPr lang="en-US" altLang="zh-CN" sz="1800" dirty="0" smtClean="0">
                <a:solidFill>
                  <a:srgbClr val="FF0000"/>
                </a:solidFill>
              </a:rPr>
              <a:t>75% </a:t>
            </a:r>
            <a:r>
              <a:rPr lang="en-US" altLang="zh-CN" sz="1800" dirty="0" smtClean="0">
                <a:solidFill>
                  <a:schemeClr val="bg1"/>
                </a:solidFill>
              </a:rPr>
              <a:t>of total variance of 3 significant principal components.</a:t>
            </a:r>
          </a:p>
          <a:p>
            <a:r>
              <a:rPr lang="en-US" altLang="zh-CN" sz="1800" dirty="0" smtClean="0">
                <a:solidFill>
                  <a:schemeClr val="bg1"/>
                </a:solidFill>
              </a:rPr>
              <a:t>Conclusion: the single global factor is sufficient in explaining correlations.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706090"/>
          </a:xfrm>
        </p:spPr>
        <p:txBody>
          <a:bodyPr>
            <a:no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</a:rPr>
              <a:t>Significant test of Global Factor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科研\rmtpreRC\Eigenvalue above and below wishart max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492896"/>
            <a:ext cx="8280920" cy="42484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2132856"/>
            <a:ext cx="62327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i="1" dirty="0" err="1" smtClean="0">
                <a:solidFill>
                  <a:srgbClr val="0070C0"/>
                </a:solidFill>
              </a:rPr>
              <a:t>Eigenvalues</a:t>
            </a:r>
            <a:r>
              <a:rPr lang="en-US" altLang="zh-CN" sz="2000" i="1" dirty="0" smtClean="0">
                <a:solidFill>
                  <a:srgbClr val="0070C0"/>
                </a:solidFill>
              </a:rPr>
              <a:t> above and below </a:t>
            </a:r>
            <a:r>
              <a:rPr lang="en-US" altLang="zh-CN" sz="2000" i="1" dirty="0" err="1" smtClean="0">
                <a:solidFill>
                  <a:srgbClr val="0070C0"/>
                </a:solidFill>
              </a:rPr>
              <a:t>Wishart</a:t>
            </a:r>
            <a:r>
              <a:rPr lang="en-US" altLang="zh-CN" sz="2000" i="1" dirty="0" smtClean="0">
                <a:solidFill>
                  <a:srgbClr val="0070C0"/>
                </a:solidFill>
              </a:rPr>
              <a:t> maximum.</a:t>
            </a:r>
            <a:endParaRPr lang="zh-CN" altLang="en-US" sz="2000" i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80112" y="5301208"/>
            <a:ext cx="2289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>
                <a:solidFill>
                  <a:srgbClr val="FF0000"/>
                </a:solidFill>
              </a:rPr>
              <a:t>Wishart</a:t>
            </a:r>
            <a:r>
              <a:rPr lang="en-US" altLang="zh-CN" dirty="0" smtClean="0">
                <a:solidFill>
                  <a:srgbClr val="FF0000"/>
                </a:solidFill>
              </a:rPr>
              <a:t> maximum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95736" y="3140968"/>
            <a:ext cx="1628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Global factor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971600" y="2996952"/>
            <a:ext cx="792088" cy="302433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95736" y="4005064"/>
            <a:ext cx="4560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3 </a:t>
            </a:r>
            <a:r>
              <a:rPr lang="en-US" altLang="zh-CN" dirty="0" err="1" smtClean="0">
                <a:solidFill>
                  <a:srgbClr val="FF0000"/>
                </a:solidFill>
              </a:rPr>
              <a:t>eigenvalues</a:t>
            </a:r>
            <a:r>
              <a:rPr lang="en-US" altLang="zh-CN" dirty="0" smtClean="0">
                <a:solidFill>
                  <a:srgbClr val="FF0000"/>
                </a:solidFill>
              </a:rPr>
              <a:t> above </a:t>
            </a:r>
            <a:r>
              <a:rPr lang="en-US" altLang="zh-CN" dirty="0" err="1" smtClean="0">
                <a:solidFill>
                  <a:srgbClr val="FF0000"/>
                </a:solidFill>
              </a:rPr>
              <a:t>Wishart</a:t>
            </a:r>
            <a:r>
              <a:rPr lang="en-US" altLang="zh-CN" dirty="0" smtClean="0">
                <a:solidFill>
                  <a:srgbClr val="FF0000"/>
                </a:solidFill>
              </a:rPr>
              <a:t> maximum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>
            <a:endCxn id="11" idx="1"/>
          </p:cNvCxnSpPr>
          <p:nvPr/>
        </p:nvCxnSpPr>
        <p:spPr>
          <a:xfrm>
            <a:off x="1259632" y="3140968"/>
            <a:ext cx="936104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5" idx="1"/>
          </p:cNvCxnSpPr>
          <p:nvPr/>
        </p:nvCxnSpPr>
        <p:spPr>
          <a:xfrm flipV="1">
            <a:off x="1835696" y="4189730"/>
            <a:ext cx="360040" cy="1033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131840" y="4509120"/>
            <a:ext cx="44887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Insignificant principal components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(</a:t>
            </a:r>
            <a:r>
              <a:rPr lang="en-US" altLang="zh-CN" dirty="0" err="1" smtClean="0">
                <a:solidFill>
                  <a:srgbClr val="FF0000"/>
                </a:solidFill>
              </a:rPr>
              <a:t>eigenvalues</a:t>
            </a:r>
            <a:r>
              <a:rPr lang="en-US" altLang="zh-CN" dirty="0" smtClean="0">
                <a:solidFill>
                  <a:srgbClr val="FF0000"/>
                </a:solidFill>
              </a:rPr>
              <a:t> below </a:t>
            </a:r>
            <a:r>
              <a:rPr lang="en-US" altLang="zh-CN" dirty="0" err="1" smtClean="0">
                <a:solidFill>
                  <a:srgbClr val="FF0000"/>
                </a:solidFill>
              </a:rPr>
              <a:t>Wishart</a:t>
            </a:r>
            <a:r>
              <a:rPr lang="en-US" altLang="zh-CN" dirty="0" smtClean="0">
                <a:solidFill>
                  <a:srgbClr val="FF0000"/>
                </a:solidFill>
              </a:rPr>
              <a:t> maximum)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24" name="Straight Arrow Connector 23"/>
          <p:cNvCxnSpPr>
            <a:endCxn id="8" idx="1"/>
          </p:cNvCxnSpPr>
          <p:nvPr/>
        </p:nvCxnSpPr>
        <p:spPr>
          <a:xfrm flipV="1">
            <a:off x="5076056" y="5485874"/>
            <a:ext cx="504056" cy="2473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6200000" flipV="1">
            <a:off x="4031940" y="5265204"/>
            <a:ext cx="79208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57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科研\rmtpreRC\SP500 (60 year) return and price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38225"/>
            <a:ext cx="6588224" cy="5819775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42852"/>
            <a:ext cx="8901146" cy="785818"/>
          </a:xfrm>
        </p:spPr>
        <p:txBody>
          <a:bodyPr>
            <a:norm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</a:rPr>
              <a:t>Price, Return and Return Magnitude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32240" y="1340768"/>
            <a:ext cx="3092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Price (</a:t>
            </a:r>
            <a:r>
              <a:rPr lang="en-US" altLang="zh-CN" dirty="0" err="1" smtClean="0">
                <a:solidFill>
                  <a:schemeClr val="bg1"/>
                </a:solidFill>
              </a:rPr>
              <a:t>S</a:t>
            </a:r>
            <a:r>
              <a:rPr lang="en-US" altLang="zh-CN" baseline="-25000" dirty="0" err="1" smtClean="0">
                <a:solidFill>
                  <a:schemeClr val="bg1"/>
                </a:solidFill>
              </a:rPr>
              <a:t>i,t</a:t>
            </a:r>
            <a:r>
              <a:rPr lang="en-US" altLang="zh-CN" dirty="0" smtClean="0">
                <a:solidFill>
                  <a:schemeClr val="bg1"/>
                </a:solidFill>
              </a:rPr>
              <a:t> ):</a:t>
            </a:r>
          </a:p>
          <a:p>
            <a:r>
              <a:rPr lang="en-US" altLang="zh-CN" dirty="0" smtClean="0">
                <a:solidFill>
                  <a:schemeClr val="bg1"/>
                </a:solidFill>
              </a:rPr>
              <a:t>index </a:t>
            </a:r>
            <a:r>
              <a:rPr lang="en-US" altLang="zh-CN" dirty="0" err="1" smtClean="0">
                <a:solidFill>
                  <a:schemeClr val="bg1"/>
                </a:solidFill>
              </a:rPr>
              <a:t>i</a:t>
            </a:r>
            <a:r>
              <a:rPr lang="en-US" altLang="zh-CN" dirty="0" smtClean="0">
                <a:solidFill>
                  <a:schemeClr val="bg1"/>
                </a:solidFill>
              </a:rPr>
              <a:t> at time t</a:t>
            </a:r>
            <a:endParaRPr lang="zh-CN" altLang="en-US" dirty="0" err="1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60232" y="2852936"/>
            <a:ext cx="1070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Return: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3212976"/>
            <a:ext cx="255577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715140" y="5357826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Magnitude of return: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94188" y="5857892"/>
            <a:ext cx="2411709" cy="411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51520" y="2708920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rgbClr val="FF0000"/>
                </a:solidFill>
              </a:rPr>
              <a:t>1950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59832" y="1844824"/>
            <a:ext cx="18838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rgbClr val="FF0000"/>
                </a:solidFill>
              </a:rPr>
              <a:t>1987 Black Monday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3968" y="1196752"/>
            <a:ext cx="20345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rgbClr val="FF0000"/>
                </a:solidFill>
              </a:rPr>
              <a:t>2001 internet bubble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68144" y="2780928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rgbClr val="FF0000"/>
                </a:solidFill>
              </a:rPr>
              <a:t>2011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4048" y="2204864"/>
            <a:ext cx="2922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rgbClr val="FF0000"/>
                </a:solidFill>
              </a:rPr>
              <a:t>2008 subprime mortgage crisis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5400000" flipH="1" flipV="1">
            <a:off x="3887923" y="2168861"/>
            <a:ext cx="216820" cy="7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 flipH="1" flipV="1">
            <a:off x="5003254" y="1628800"/>
            <a:ext cx="432842" cy="7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5652914" y="2060848"/>
            <a:ext cx="431254" cy="794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995936" y="4149080"/>
            <a:ext cx="14814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rgbClr val="FF0000"/>
                </a:solidFill>
              </a:rPr>
              <a:t>22% price drop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pic>
        <p:nvPicPr>
          <p:cNvPr id="59393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20272" y="3717032"/>
            <a:ext cx="17335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1">
          <a:blip r:embed="rId3" cstate="print">
            <a:alphaModFix amt="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620689"/>
            <a:ext cx="8964488" cy="1296143"/>
          </a:xfrm>
        </p:spPr>
        <p:txBody>
          <a:bodyPr>
            <a:normAutofit/>
          </a:bodyPr>
          <a:lstStyle/>
          <a:p>
            <a:r>
              <a:rPr lang="en-US" altLang="zh-CN" sz="2000" i="1" dirty="0" smtClean="0">
                <a:solidFill>
                  <a:srgbClr val="0070C0"/>
                </a:solidFill>
              </a:rPr>
              <a:t>Define risk: volatility (time dependent standard deviation)</a:t>
            </a:r>
          </a:p>
          <a:p>
            <a:pPr>
              <a:buNone/>
            </a:pPr>
            <a:r>
              <a:rPr lang="en-US" altLang="zh-CN" sz="1600" dirty="0" smtClean="0">
                <a:solidFill>
                  <a:schemeClr val="bg1"/>
                </a:solidFill>
              </a:rPr>
              <a:t>       volatility=expected standard deviation of a time series at time t given information till time t-1.</a:t>
            </a:r>
          </a:p>
          <a:p>
            <a:r>
              <a:rPr lang="en-US" altLang="zh-CN" sz="2000" i="1" dirty="0" smtClean="0">
                <a:solidFill>
                  <a:srgbClr val="0070C0"/>
                </a:solidFill>
              </a:rPr>
              <a:t>How to calculate risk: Apply GARCH to global factor</a:t>
            </a:r>
          </a:p>
          <a:p>
            <a:pPr>
              <a:buNone/>
            </a:pPr>
            <a:endParaRPr lang="en-US" altLang="zh-CN" sz="900" i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zh-CN" sz="2000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sz="2000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sz="2000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sz="2000" i="1" dirty="0" smtClean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64704"/>
          </a:xfrm>
        </p:spPr>
        <p:txBody>
          <a:bodyPr>
            <a:norm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</a:rPr>
              <a:t>Application: risk forecasting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786166"/>
            <a:ext cx="449008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3747894"/>
            <a:ext cx="4286248" cy="311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2420888"/>
            <a:ext cx="3672408" cy="48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07504" y="3429000"/>
            <a:ext cx="60635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65760" indent="-256032">
              <a:spcBef>
                <a:spcPts val="400"/>
              </a:spcBef>
              <a:buClr>
                <a:srgbClr val="3891A7"/>
              </a:buClr>
              <a:buSzPct val="68000"/>
              <a:buFont typeface="Wingdings 3"/>
              <a:buChar char=""/>
            </a:pPr>
            <a:r>
              <a:rPr lang="en-US" altLang="zh-CN" sz="2000" i="1" dirty="0" smtClean="0">
                <a:solidFill>
                  <a:srgbClr val="0070C0"/>
                </a:solidFill>
              </a:rPr>
              <a:t>Historical risk and expectation of future risk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35696" y="1916832"/>
            <a:ext cx="6418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Coefficients estimated using maximum likelihood (MLE)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3608" y="3068960"/>
            <a:ext cx="6362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Forecasted using recursion with estimated coefficients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843808" y="2204864"/>
            <a:ext cx="504056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3455876" y="2384884"/>
            <a:ext cx="36004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>
            <a:off x="4139952" y="2204864"/>
            <a:ext cx="72008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1943708" y="2960948"/>
            <a:ext cx="36004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92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 cstate="print">
            <a:alphaModFix amt="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科研\rmtpreRC\Eigenvalue above and below wishart max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193704"/>
            <a:ext cx="4772055" cy="2664296"/>
          </a:xfrm>
          <a:prstGeom prst="rect">
            <a:avLst/>
          </a:prstGeom>
          <a:noFill/>
        </p:spPr>
      </p:pic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4643438" y="0"/>
          <a:ext cx="4095750" cy="689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03" name="Worksheet" r:id="rId6" imgW="4124241" imgH="8239225" progId="Excel.Sheet.12">
                  <p:embed/>
                </p:oleObj>
              </mc:Choice>
              <mc:Fallback>
                <p:oleObj name="Worksheet" r:id="rId6" imgW="4124241" imgH="8239225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0"/>
                        <a:ext cx="4095750" cy="689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0" y="1340768"/>
            <a:ext cx="4572000" cy="1440160"/>
          </a:xfrm>
        </p:spPr>
        <p:txBody>
          <a:bodyPr>
            <a:norm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</a:rPr>
              <a:t>PC1: American and EU countries</a:t>
            </a:r>
          </a:p>
          <a:p>
            <a:r>
              <a:rPr lang="en-US" altLang="zh-CN" sz="2000" dirty="0" smtClean="0">
                <a:solidFill>
                  <a:schemeClr val="bg1"/>
                </a:solidFill>
              </a:rPr>
              <a:t>PC2: Asian and Pacific countries</a:t>
            </a:r>
          </a:p>
          <a:p>
            <a:r>
              <a:rPr lang="en-US" altLang="zh-CN" sz="2000" dirty="0" smtClean="0">
                <a:solidFill>
                  <a:schemeClr val="bg1"/>
                </a:solidFill>
              </a:rPr>
              <a:t>PC3: Middle east countries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260648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prstClr val="black"/>
                </a:solidFill>
              </a:rPr>
              <a:t>Application:</a:t>
            </a:r>
          </a:p>
          <a:p>
            <a:r>
              <a:rPr lang="en-US" altLang="zh-CN" sz="2400" dirty="0" smtClean="0">
                <a:solidFill>
                  <a:prstClr val="black"/>
                </a:solidFill>
              </a:rPr>
              <a:t>Multiple </a:t>
            </a:r>
            <a:r>
              <a:rPr lang="en-US" altLang="zh-CN" sz="2400" smtClean="0">
                <a:solidFill>
                  <a:prstClr val="black"/>
                </a:solidFill>
              </a:rPr>
              <a:t>Global Factors</a:t>
            </a:r>
            <a:endParaRPr lang="zh-CN" altLang="en-US" sz="24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5013176"/>
            <a:ext cx="3193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FF0000"/>
                </a:solidFill>
              </a:rPr>
              <a:t>3 significant principal components (PCs)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83568" y="5301208"/>
            <a:ext cx="576064" cy="4227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9512" y="980728"/>
            <a:ext cx="3435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Wang </a:t>
            </a:r>
            <a:r>
              <a:rPr lang="en-US" altLang="zh-CN" i="1" dirty="0" smtClean="0">
                <a:solidFill>
                  <a:srgbClr val="FF0000"/>
                </a:solidFill>
              </a:rPr>
              <a:t>et., al., </a:t>
            </a:r>
            <a:r>
              <a:rPr lang="en-US" altLang="zh-CN" dirty="0" smtClean="0">
                <a:solidFill>
                  <a:srgbClr val="FF0000"/>
                </a:solidFill>
              </a:rPr>
              <a:t>working paper.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492896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300" dirty="0" smtClean="0">
                <a:solidFill>
                  <a:srgbClr val="475A8D"/>
                </a:solidFill>
              </a:rPr>
              <a:t>Statistically, the world economy can be grouped as 3 sectors.</a:t>
            </a:r>
            <a:endParaRPr lang="zh-CN" altLang="en-US" sz="2300" dirty="0">
              <a:solidFill>
                <a:srgbClr val="475A8D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3501008"/>
            <a:ext cx="3456384" cy="319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95536" y="3861048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rgbClr val="0070C0"/>
                </a:solidFill>
              </a:rPr>
              <a:t>Global factor</a:t>
            </a:r>
            <a:endParaRPr lang="zh-CN" altLang="en-US" sz="1200" dirty="0">
              <a:solidFill>
                <a:srgbClr val="0070C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043608" y="3789040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619672" y="3789040"/>
            <a:ext cx="15841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1115616" y="3861048"/>
            <a:ext cx="14401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051720" y="3861048"/>
            <a:ext cx="724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0070C0"/>
                </a:solidFill>
              </a:rPr>
              <a:t>Sectors</a:t>
            </a:r>
            <a:endParaRPr lang="zh-CN" altLang="en-US" sz="1200" dirty="0" smtClean="0">
              <a:solidFill>
                <a:srgbClr val="0070C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rot="5400000">
            <a:off x="2340546" y="3860254"/>
            <a:ext cx="14401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510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alphaModFix amt="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80728"/>
          </a:xfrm>
        </p:spPr>
        <p:txBody>
          <a:bodyPr>
            <a:norm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</a:rPr>
              <a:t>Multiple Global Factors: Western, Asian and Pacific, and Middle East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pic>
        <p:nvPicPr>
          <p:cNvPr id="75780" name="Picture 4" descr="C:\科研\rmtpreRC\multiple global factors\Global factor- asian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826438"/>
            <a:ext cx="3494593" cy="2695955"/>
          </a:xfrm>
          <a:prstGeom prst="rect">
            <a:avLst/>
          </a:prstGeom>
          <a:noFill/>
        </p:spPr>
      </p:pic>
      <p:pic>
        <p:nvPicPr>
          <p:cNvPr id="75781" name="Picture 5" descr="C:\科研\rmtpreRC\multiple global factors\Global factor- western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836712"/>
            <a:ext cx="3888432" cy="2888685"/>
          </a:xfrm>
          <a:prstGeom prst="rect">
            <a:avLst/>
          </a:prstGeom>
          <a:noFill/>
        </p:spPr>
      </p:pic>
      <p:pic>
        <p:nvPicPr>
          <p:cNvPr id="75782" name="Picture 6" descr="C:\科研\rmtpreRC\multiple global factors\Global factor- middle east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3775276"/>
            <a:ext cx="3995936" cy="308272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995936" y="4077072"/>
            <a:ext cx="496482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AutoNum type="arabicParenBoth"/>
            </a:pPr>
            <a:r>
              <a:rPr lang="en-US" altLang="zh-CN" dirty="0" smtClean="0">
                <a:solidFill>
                  <a:prstClr val="black"/>
                </a:solidFill>
              </a:rPr>
              <a:t>Large correlation between</a:t>
            </a:r>
          </a:p>
          <a:p>
            <a:pPr marL="342900" indent="-342900"/>
            <a:r>
              <a:rPr lang="en-US" altLang="zh-CN" dirty="0" smtClean="0">
                <a:solidFill>
                  <a:prstClr val="black"/>
                </a:solidFill>
              </a:rPr>
              <a:t>    Western and Asian economies</a:t>
            </a:r>
          </a:p>
          <a:p>
            <a:pPr marL="342900" indent="-342900"/>
            <a:r>
              <a:rPr lang="en-US" altLang="zh-CN" dirty="0" smtClean="0">
                <a:solidFill>
                  <a:prstClr val="black"/>
                </a:solidFill>
              </a:rPr>
              <a:t>(2) Small correlation between Middle East </a:t>
            </a:r>
          </a:p>
          <a:p>
            <a:pPr marL="342900" indent="-342900"/>
            <a:r>
              <a:rPr lang="en-US" altLang="zh-CN" dirty="0" smtClean="0">
                <a:solidFill>
                  <a:prstClr val="black"/>
                </a:solidFill>
              </a:rPr>
              <a:t>    Economy and the other 2 groups</a:t>
            </a:r>
          </a:p>
          <a:p>
            <a:pPr marL="342900" indent="-342900"/>
            <a:r>
              <a:rPr lang="en-US" altLang="zh-CN" dirty="0" smtClean="0">
                <a:solidFill>
                  <a:prstClr val="black"/>
                </a:solidFill>
              </a:rPr>
              <a:t>(3) Each group has its own financial crises.</a:t>
            </a:r>
          </a:p>
          <a:p>
            <a:pPr marL="342900" indent="-342900"/>
            <a:r>
              <a:rPr lang="en-US" altLang="zh-CN" dirty="0" smtClean="0">
                <a:solidFill>
                  <a:prstClr val="black"/>
                </a:solidFill>
              </a:rPr>
              <a:t>(4) The 2008 market crash influenced all</a:t>
            </a:r>
          </a:p>
          <a:p>
            <a:pPr marL="342900" indent="-342900"/>
            <a:r>
              <a:rPr lang="en-US" altLang="zh-CN" dirty="0" smtClean="0">
                <a:solidFill>
                  <a:prstClr val="black"/>
                </a:solidFill>
              </a:rPr>
              <a:t>    3 groups, indicating globalization </a:t>
            </a:r>
          </a:p>
          <a:p>
            <a:pPr marL="342900" indent="-342900"/>
            <a:r>
              <a:rPr lang="en-US" altLang="zh-CN" dirty="0" smtClean="0">
                <a:solidFill>
                  <a:prstClr val="black"/>
                </a:solidFill>
              </a:rPr>
              <a:t>    (large volatility correlation).</a:t>
            </a:r>
          </a:p>
        </p:txBody>
      </p:sp>
    </p:spTree>
    <p:extLst>
      <p:ext uri="{BB962C8B-B14F-4D97-AF65-F5344CB8AC3E}">
        <p14:creationId xmlns:p14="http://schemas.microsoft.com/office/powerpoint/2010/main" val="391701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08912" cy="2880320"/>
          </a:xfrm>
        </p:spPr>
        <p:txBody>
          <a:bodyPr>
            <a:noAutofit/>
          </a:bodyPr>
          <a:lstStyle/>
          <a:p>
            <a:r>
              <a:rPr lang="en-US" altLang="zh-CN" sz="4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Thanks for listening!</a:t>
            </a:r>
            <a:endParaRPr lang="zh-CN" altLang="en-US" sz="4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835696" y="3717032"/>
            <a:ext cx="8243918" cy="201508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Duan Wang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wangduan@bu.edu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21690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880" y="692696"/>
            <a:ext cx="7886700" cy="994172"/>
          </a:xfrm>
        </p:spPr>
        <p:txBody>
          <a:bodyPr/>
          <a:lstStyle/>
          <a:p>
            <a:r>
              <a:rPr lang="en-US" b="1" dirty="0" smtClean="0"/>
              <a:t>Eigenvectors: Implied Participation Number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6830" y="2226469"/>
                <a:ext cx="4171950" cy="350865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Definition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≝1/</m:t>
                      </m:r>
                      <m:nary>
                        <m:naryPr>
                          <m:chr m:val="∑"/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Sup>
                            <m:sSubSup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1800" dirty="0"/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Interpretation</a:t>
                </a:r>
              </a:p>
              <a:p>
                <a:pPr marL="135000" indent="0">
                  <a:buNone/>
                </a:pPr>
                <a:r>
                  <a:rPr lang="en-US" sz="1800" dirty="0"/>
                  <a:t>A rough estimation of how many individuals contribute to the PC.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Two extreme cases</a:t>
                </a:r>
              </a:p>
              <a:p>
                <a:pPr marL="135000" indent="0">
                  <a:buNone/>
                </a:pPr>
                <a:r>
                  <a:rPr lang="en-US" sz="1800" dirty="0"/>
                  <a:t>(1)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rad>
                      </m:den>
                    </m:f>
                    <m:r>
                      <a:rPr lang="en-US" sz="180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800" dirty="0"/>
                  <a:t> for all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’s.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18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800" dirty="0"/>
                  <a:t>.</a:t>
                </a:r>
              </a:p>
              <a:p>
                <a:pPr marL="135000" indent="0">
                  <a:buNone/>
                </a:pPr>
                <a:r>
                  <a:rPr lang="en-US" sz="1800" dirty="0"/>
                  <a:t>(2)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≠1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800" dirty="0"/>
                  <a:t>. </a:t>
                </a:r>
                <a14:m>
                  <m:oMath xmlns:m="http://schemas.openxmlformats.org/officeDocument/2006/math">
                    <m:r>
                      <a:rPr lang="en-US" altLang="zh-CN" sz="180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8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9107" y="1825625"/>
                <a:ext cx="5562600" cy="4678206"/>
              </a:xfrm>
              <a:blipFill rotWithShape="0">
                <a:blip r:embed="rId3"/>
                <a:stretch>
                  <a:fillRect l="-2303" t="-20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124" y="2618884"/>
            <a:ext cx="4572000" cy="3429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47557" y="2226469"/>
            <a:ext cx="222875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dirty="0">
                <a:solidFill>
                  <a:srgbClr val="0070C0"/>
                </a:solidFill>
              </a:rPr>
              <a:t>For </a:t>
            </a:r>
            <a:r>
              <a:rPr lang="en-US" altLang="zh-CN" sz="2100" dirty="0" err="1">
                <a:solidFill>
                  <a:srgbClr val="0070C0"/>
                </a:solidFill>
              </a:rPr>
              <a:t>Wishart</a:t>
            </a:r>
            <a:r>
              <a:rPr lang="en-US" altLang="zh-CN" sz="2100" dirty="0">
                <a:solidFill>
                  <a:srgbClr val="0070C0"/>
                </a:solidFill>
              </a:rPr>
              <a:t> matrix</a:t>
            </a:r>
          </a:p>
        </p:txBody>
      </p:sp>
    </p:spTree>
    <p:extLst>
      <p:ext uri="{BB962C8B-B14F-4D97-AF65-F5344CB8AC3E}">
        <p14:creationId xmlns:p14="http://schemas.microsoft.com/office/powerpoint/2010/main" val="194220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48525"/>
            <a:ext cx="7886700" cy="994172"/>
          </a:xfrm>
        </p:spPr>
        <p:txBody>
          <a:bodyPr/>
          <a:lstStyle/>
          <a:p>
            <a:r>
              <a:rPr lang="en-US" b="1" dirty="0" smtClean="0"/>
              <a:t>Empirical Implied Participation Number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20" y="2451574"/>
            <a:ext cx="4572000" cy="3429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8650" y="1986766"/>
            <a:ext cx="328481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dirty="0">
                <a:solidFill>
                  <a:srgbClr val="FF0000"/>
                </a:solidFill>
              </a:rPr>
              <a:t>422 stocks from S&amp;P 500, 1737 daily returns</a:t>
            </a:r>
            <a:endParaRPr lang="zh-CN" altLang="en-US" sz="135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28179" y="3086100"/>
            <a:ext cx="65" cy="2077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sz="135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008907" y="2125266"/>
                <a:ext cx="3882980" cy="3822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100" dirty="0">
                    <a:solidFill>
                      <a:srgbClr val="0070C0"/>
                    </a:solidFill>
                  </a:rPr>
                  <a:t>Wishart Matrix</a:t>
                </a:r>
              </a:p>
              <a:p>
                <a:pPr marL="135000">
                  <a:lnSpc>
                    <a:spcPct val="90000"/>
                  </a:lnSpc>
                  <a:spcBef>
                    <a:spcPts val="750"/>
                  </a:spcBef>
                </a:pPr>
                <a:r>
                  <a:rPr lang="en-US" altLang="zh-CN" dirty="0">
                    <a:solidFill>
                      <a:prstClr val="black"/>
                    </a:solidFill>
                  </a:rPr>
                  <a:t>Similar participation number for all PCs</a:t>
                </a:r>
              </a:p>
              <a:p>
                <a:endParaRPr lang="en-US" altLang="zh-CN" sz="1350" dirty="0">
                  <a:solidFill>
                    <a:prstClr val="black"/>
                  </a:solidFill>
                </a:endParaRPr>
              </a:p>
              <a:p>
                <a:r>
                  <a:rPr lang="en-US" altLang="zh-CN" sz="2100" dirty="0">
                    <a:solidFill>
                      <a:srgbClr val="0070C0"/>
                    </a:solidFill>
                  </a:rPr>
                  <a:t>Empirical Correlation Matrix</a:t>
                </a:r>
              </a:p>
              <a:p>
                <a:pPr marL="392175" indent="-257175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solidFill>
                      <a:prstClr val="black"/>
                    </a:solidFill>
                  </a:rPr>
                  <a:t>First PC has 370 participants (87.7% of all stocks)</a:t>
                </a:r>
              </a:p>
              <a:p>
                <a:pPr marL="135000" algn="ctr">
                  <a:lnSpc>
                    <a:spcPct val="90000"/>
                  </a:lnSpc>
                  <a:spcBef>
                    <a:spcPts val="750"/>
                  </a:spcBef>
                </a:pPr>
                <a:r>
                  <a:rPr lang="en-US" altLang="zh-CN" sz="1500" dirty="0">
                    <a:solidFill>
                      <a:srgbClr val="FF0000"/>
                    </a:solidFill>
                  </a:rPr>
                  <a:t>Global market factor</a:t>
                </a:r>
              </a:p>
              <a:p>
                <a:pPr marL="392175" indent="-257175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solidFill>
                      <a:prstClr val="black"/>
                    </a:solidFill>
                  </a:rPr>
                  <a:t>First few PCs has 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altLang="zh-CN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90000"/>
                  </a:lnSpc>
                  <a:spcBef>
                    <a:spcPts val="750"/>
                  </a:spcBef>
                </a:pPr>
                <a:r>
                  <a:rPr lang="en-US" altLang="zh-CN" sz="1500" dirty="0">
                    <a:solidFill>
                      <a:srgbClr val="FF0000"/>
                    </a:solidFill>
                  </a:rPr>
                  <a:t>Sectors or industry groups</a:t>
                </a:r>
              </a:p>
              <a:p>
                <a:pPr marL="392175" indent="-257175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solidFill>
                      <a:prstClr val="black"/>
                    </a:solidFill>
                  </a:rPr>
                  <a:t>Last few PCs has small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altLang="zh-CN" dirty="0">
                  <a:solidFill>
                    <a:prstClr val="black"/>
                  </a:solidFill>
                </a:endParaRPr>
              </a:p>
              <a:p>
                <a:pPr algn="ctr">
                  <a:lnSpc>
                    <a:spcPct val="90000"/>
                  </a:lnSpc>
                  <a:spcBef>
                    <a:spcPts val="750"/>
                  </a:spcBef>
                </a:pPr>
                <a:r>
                  <a:rPr lang="en-US" altLang="zh-CN" sz="1500" dirty="0">
                    <a:solidFill>
                      <a:srgbClr val="FF0000"/>
                    </a:solidFill>
                  </a:rPr>
                  <a:t>Small subgroups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8542" y="1690688"/>
                <a:ext cx="5177307" cy="5179880"/>
              </a:xfrm>
              <a:prstGeom prst="rect">
                <a:avLst/>
              </a:prstGeom>
              <a:blipFill rotWithShape="0">
                <a:blip r:embed="rId3"/>
                <a:stretch>
                  <a:fillRect l="-2473" t="-1059" r="-15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773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6177" y="359018"/>
            <a:ext cx="7886700" cy="994172"/>
          </a:xfrm>
        </p:spPr>
        <p:txBody>
          <a:bodyPr/>
          <a:lstStyle/>
          <a:p>
            <a:r>
              <a:rPr lang="en-US" altLang="zh-CN" b="1" dirty="0" smtClean="0"/>
              <a:t>Empirical Implied Participation Number</a:t>
            </a:r>
            <a:endParaRPr lang="zh-CN" alt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20182" y="1654483"/>
            <a:ext cx="3868340" cy="617934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First Eigenvector</a:t>
            </a:r>
            <a:endParaRPr lang="zh-CN" alt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0182" y="2277347"/>
            <a:ext cx="3868340" cy="2763441"/>
          </a:xfrm>
        </p:spPr>
        <p:txBody>
          <a:bodyPr/>
          <a:lstStyle/>
          <a:p>
            <a:r>
              <a:rPr lang="en-US" altLang="zh-CN" dirty="0" smtClean="0"/>
              <a:t>All positive, similar weights</a:t>
            </a:r>
          </a:p>
          <a:p>
            <a:r>
              <a:rPr lang="en-US" altLang="zh-CN" dirty="0" smtClean="0"/>
              <a:t>Indicating global factor</a:t>
            </a:r>
            <a:endParaRPr lang="zh-CN" alt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19491" y="1654483"/>
            <a:ext cx="3887391" cy="617934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Last Eigenvector</a:t>
            </a:r>
            <a:endParaRPr lang="zh-CN" altLang="en-US" sz="24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19491" y="2272417"/>
            <a:ext cx="3887391" cy="2763441"/>
          </a:xfrm>
        </p:spPr>
        <p:txBody>
          <a:bodyPr/>
          <a:lstStyle/>
          <a:p>
            <a:r>
              <a:rPr lang="en-US" altLang="zh-CN" dirty="0" smtClean="0"/>
              <a:t>Small number of participants</a:t>
            </a:r>
          </a:p>
          <a:p>
            <a:r>
              <a:rPr lang="en-US" altLang="zh-CN" dirty="0" smtClean="0"/>
              <a:t>Indicating small subgroup</a:t>
            </a:r>
            <a:endParaRPr lang="zh-CN" alt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31" y="3165750"/>
            <a:ext cx="3780000" cy="2835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522" y="3165750"/>
            <a:ext cx="3780000" cy="2835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13507" y="5379804"/>
            <a:ext cx="46891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dirty="0">
                <a:solidFill>
                  <a:srgbClr val="FF0000"/>
                </a:solidFill>
              </a:rPr>
              <a:t>AVB</a:t>
            </a:r>
            <a:endParaRPr lang="zh-CN" altLang="en-US" sz="135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62443" y="3520568"/>
            <a:ext cx="47852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dirty="0">
                <a:solidFill>
                  <a:srgbClr val="FF0000"/>
                </a:solidFill>
              </a:rPr>
              <a:t>EQR</a:t>
            </a:r>
            <a:endParaRPr lang="zh-CN" altLang="en-US" sz="135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36705" y="3586744"/>
            <a:ext cx="46358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dirty="0">
                <a:solidFill>
                  <a:srgbClr val="FF0000"/>
                </a:solidFill>
              </a:rPr>
              <a:t>SPG</a:t>
            </a:r>
            <a:endParaRPr lang="zh-CN" altLang="en-US" sz="135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15040" y="4902289"/>
            <a:ext cx="51007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dirty="0">
                <a:solidFill>
                  <a:srgbClr val="FF0000"/>
                </a:solidFill>
              </a:rPr>
              <a:t>VNO</a:t>
            </a:r>
            <a:endParaRPr lang="zh-CN" altLang="en-US" sz="13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78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Efficient Frontier </a:t>
            </a:r>
            <a:br>
              <a:rPr lang="en-US" dirty="0" smtClean="0"/>
            </a:br>
            <a:r>
              <a:rPr lang="en-US" sz="2400" dirty="0" smtClean="0">
                <a:solidFill>
                  <a:srgbClr val="0070C0"/>
                </a:solidFill>
              </a:rPr>
              <a:t>H. Markowitz (1952)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77072"/>
            <a:ext cx="3100388" cy="1707356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27984" y="3601163"/>
                <a:ext cx="4342595" cy="32755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dirty="0">
                    <a:solidFill>
                      <a:prstClr val="black"/>
                    </a:solidFill>
                  </a:rPr>
                  <a:t>Calculate efficient frontier: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35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eff</m:t>
                          </m:r>
                        </m:sub>
                      </m:sSub>
                      <m:r>
                        <a:rPr lang="en-US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35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sz="13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135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35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sz="135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lim>
                              </m:limLow>
                            </m:fName>
                            <m:e>
                              <m:sSup>
                                <m:sSupPr>
                                  <m:ctrlPr>
                                    <a:rPr lang="en-US" sz="135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35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p>
                                  <m:r>
                                    <a:rPr lang="en-US" sz="135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en-US" sz="135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en-US" sz="135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</m:func>
                        </m:e>
                      </m:func>
                      <m:r>
                        <a:rPr lang="en-US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350" dirty="0">
                  <a:solidFill>
                    <a:prstClr val="black"/>
                  </a:solidFill>
                </a:endParaRPr>
              </a:p>
              <a:p>
                <a:r>
                  <a:rPr lang="en-US" sz="1350" dirty="0">
                    <a:solidFill>
                      <a:prstClr val="black"/>
                    </a:solidFill>
                  </a:rPr>
                  <a:t>Subject to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35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135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𝝁</m:t>
                      </m:r>
                      <m:r>
                        <a:rPr lang="en-US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US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   </m:t>
                      </m:r>
                      <m:sSup>
                        <m:sSupPr>
                          <m:ctrlPr>
                            <a:rPr lang="en-US" sz="135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350" b="1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135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1350" b="1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35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= 1</m:t>
                      </m:r>
                    </m:oMath>
                  </m:oMathPara>
                </a14:m>
                <a:endParaRPr lang="en-US" sz="1350" dirty="0">
                  <a:solidFill>
                    <a:prstClr val="black"/>
                  </a:solidFill>
                </a:endParaRPr>
              </a:p>
              <a:p>
                <a:endParaRPr lang="en-US" sz="1350" dirty="0">
                  <a:solidFill>
                    <a:prstClr val="black"/>
                  </a:solidFill>
                </a:endParaRPr>
              </a:p>
              <a:p>
                <a:endParaRPr lang="en-US" sz="1350" dirty="0">
                  <a:solidFill>
                    <a:prstClr val="black"/>
                  </a:solidFill>
                </a:endParaRPr>
              </a:p>
              <a:p>
                <a:r>
                  <a:rPr lang="en-US" sz="1350" dirty="0">
                    <a:solidFill>
                      <a:prstClr val="black"/>
                    </a:solidFill>
                  </a:rPr>
                  <a:t>Solution: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CN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zh-CN" altLang="zh-CN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35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  <m:sup>
                          <m:r>
                            <a:rPr lang="en-US" altLang="zh-CN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zh-CN" altLang="zh-CN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35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𝚺</m:t>
                          </m:r>
                        </m:e>
                        <m:sup>
                          <m:r>
                            <a:rPr lang="en-US" altLang="zh-CN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CN" sz="135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zh-CN" altLang="zh-CN" sz="1350" dirty="0">
                  <a:solidFill>
                    <a:prstClr val="black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CN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zh-CN" altLang="zh-CN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35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  <m:sup>
                          <m:r>
                            <a:rPr lang="en-US" altLang="zh-CN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zh-CN" altLang="zh-CN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35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𝚺</m:t>
                          </m:r>
                        </m:e>
                        <m:sup>
                          <m:r>
                            <a:rPr lang="en-US" altLang="zh-CN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CN" sz="135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𝝁</m:t>
                      </m:r>
                    </m:oMath>
                  </m:oMathPara>
                </a14:m>
                <a:endParaRPr lang="zh-CN" altLang="zh-CN" sz="1350" dirty="0">
                  <a:solidFill>
                    <a:prstClr val="black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altLang="zh-CN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zh-CN" altLang="zh-CN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35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p>
                          <m:r>
                            <a:rPr lang="en-US" altLang="zh-CN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zh-CN" altLang="zh-CN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35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𝚺</m:t>
                          </m:r>
                        </m:e>
                        <m:sup>
                          <m:r>
                            <a:rPr lang="en-US" altLang="zh-CN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CN" sz="135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zh-CN" altLang="zh-CN" sz="1350" dirty="0">
                  <a:solidFill>
                    <a:prstClr val="black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altLang="zh-CN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𝐵𝐶</m:t>
                      </m:r>
                      <m:r>
                        <a:rPr lang="en-US" altLang="zh-CN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zh-CN" altLang="zh-CN" sz="1350" dirty="0">
                  <a:solidFill>
                    <a:prstClr val="black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35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135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eff</m:t>
                          </m:r>
                        </m:sub>
                      </m:sSub>
                      <m:r>
                        <a:rPr lang="en-US" altLang="zh-CN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zh-CN" altLang="zh-CN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sSup>
                            <m:sSupPr>
                              <m:ctrlPr>
                                <a:rPr lang="zh-CN" altLang="zh-CN" sz="13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35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𝚺</m:t>
                              </m:r>
                            </m:e>
                            <m:sup>
                              <m:r>
                                <a:rPr lang="en-US" altLang="zh-CN" sz="13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altLang="zh-CN" sz="135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zh-CN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zh-CN" altLang="zh-CN" sz="13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35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𝚺</m:t>
                              </m:r>
                            </m:e>
                            <m:sup>
                              <m:r>
                                <a:rPr lang="en-US" altLang="zh-CN" sz="13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altLang="zh-CN" sz="135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𝝁</m:t>
                          </m:r>
                          <m:r>
                            <a:rPr lang="en-US" altLang="zh-CN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zh-CN" altLang="zh-CN" sz="13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3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sz="13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d>
                            <m:dPr>
                              <m:ctrlPr>
                                <a:rPr lang="zh-CN" altLang="zh-CN" sz="13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3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sSup>
                                <m:sSupPr>
                                  <m:ctrlPr>
                                    <a:rPr lang="zh-CN" altLang="zh-CN" sz="135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35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𝚺</m:t>
                                  </m:r>
                                </m:e>
                                <m:sup>
                                  <m:r>
                                    <a:rPr lang="en-US" altLang="zh-CN" sz="135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altLang="zh-CN" sz="135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  <m:r>
                                <a:rPr lang="en-US" altLang="zh-CN" sz="13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13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sSup>
                                <m:sSupPr>
                                  <m:ctrlPr>
                                    <a:rPr lang="zh-CN" altLang="zh-CN" sz="135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35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𝚺</m:t>
                                  </m:r>
                                </m:e>
                                <m:sup>
                                  <m:r>
                                    <a:rPr lang="en-US" altLang="zh-CN" sz="135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altLang="zh-CN" sz="135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</m:d>
                      <m:r>
                        <a:rPr lang="en-US" altLang="zh-CN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zh-CN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zh-CN" altLang="zh-CN" sz="1350" dirty="0">
                  <a:solidFill>
                    <a:prstClr val="black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35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135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minvar</m:t>
                          </m:r>
                        </m:sub>
                      </m:sSub>
                      <m:r>
                        <a:rPr lang="en-US" altLang="zh-CN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zh-CN" altLang="zh-CN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35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𝚺</m:t>
                          </m:r>
                        </m:e>
                        <m:sup>
                          <m:r>
                            <a:rPr lang="en-US" altLang="zh-CN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CN" sz="135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zh-CN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zh-CN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zh-CN" altLang="zh-CN" sz="1350" dirty="0">
                  <a:solidFill>
                    <a:prstClr val="black"/>
                  </a:solidFill>
                </a:endParaRPr>
              </a:p>
              <a:p>
                <a:endParaRPr lang="en-US" sz="1350" dirty="0">
                  <a:solidFill>
                    <a:prstClr val="black"/>
                  </a:solidFill>
                </a:endParaRPr>
              </a:p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3601163"/>
                <a:ext cx="4342595" cy="3275512"/>
              </a:xfrm>
              <a:prstGeom prst="rect">
                <a:avLst/>
              </a:prstGeom>
              <a:blipFill rotWithShape="0">
                <a:blip r:embed="rId4"/>
                <a:stretch>
                  <a:fillRect l="-281" t="-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55576" y="1857123"/>
                <a:ext cx="6552728" cy="1345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Given:</a:t>
                </a:r>
              </a:p>
              <a:p>
                <a:r>
                  <a:rPr lang="en-US" dirty="0" smtClean="0">
                    <a:solidFill>
                      <a:prstClr val="black"/>
                    </a:solidFill>
                  </a:rPr>
                  <a:t>Individual return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, Covariance matrix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, Portfolio return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endParaRPr lang="en-US" dirty="0" smtClean="0">
                  <a:solidFill>
                    <a:prstClr val="black"/>
                  </a:solidFill>
                </a:endParaRPr>
              </a:p>
              <a:p>
                <a:endParaRPr lang="en-US" sz="800" dirty="0" smtClean="0">
                  <a:solidFill>
                    <a:prstClr val="black"/>
                  </a:solidFill>
                </a:endParaRP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Calculate:</a:t>
                </a:r>
              </a:p>
              <a:p>
                <a:r>
                  <a:rPr lang="en-US" dirty="0" smtClean="0">
                    <a:solidFill>
                      <a:prstClr val="black"/>
                    </a:solidFill>
                  </a:rPr>
                  <a:t>Weigh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𝑒𝑓𝑓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 that minimize the portfolio risk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m:rPr>
                        <m:sty m:val="p"/>
                      </m:rPr>
                      <a:rPr lang="en-US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endParaRPr lang="en-US" b="1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857123"/>
                <a:ext cx="6552728" cy="1345689"/>
              </a:xfrm>
              <a:prstGeom prst="rect">
                <a:avLst/>
              </a:prstGeom>
              <a:blipFill rotWithShape="0">
                <a:blip r:embed="rId5"/>
                <a:stretch>
                  <a:fillRect l="-837" t="-2727"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386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404 stocks from S&amp;P 500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6932" y="2361697"/>
                <a:ext cx="4163096" cy="349899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Rebalance every end of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year</a:t>
                </a:r>
              </a:p>
              <a:p>
                <a:pPr marL="0" indent="0">
                  <a:buNone/>
                </a:pPr>
                <a:endParaRPr lang="en-US" sz="135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Use data from past 5 years to 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eff</m:t>
                        </m:r>
                      </m:sub>
                    </m:sSub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/>
                  <a:t>At the end of 2006, use 2002-2006</a:t>
                </a:r>
              </a:p>
              <a:p>
                <a:pPr marL="0" indent="0">
                  <a:buNone/>
                </a:pPr>
                <a:endParaRPr lang="en-US" sz="135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Rebalance portfolio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eff</m:t>
                        </m:r>
                      </m:sub>
                    </m:sSub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sz="135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What is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realized </a:t>
                </a:r>
                <a:r>
                  <a:rPr lang="en-US" dirty="0">
                    <a:solidFill>
                      <a:srgbClr val="0070C0"/>
                    </a:solidFill>
                  </a:rPr>
                  <a:t>frontier in 2007?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909" y="2005930"/>
                <a:ext cx="5550795" cy="4665326"/>
              </a:xfrm>
              <a:blipFill rotWithShape="0">
                <a:blip r:embed="rId2"/>
                <a:stretch>
                  <a:fillRect l="-2195" t="-20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001" y="2221195"/>
            <a:ext cx="5039999" cy="37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71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404 stocks from S&amp;P 500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6932" y="2361697"/>
                <a:ext cx="4163096" cy="349899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Rebalance every end of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year</a:t>
                </a:r>
              </a:p>
              <a:p>
                <a:pPr marL="0" indent="0">
                  <a:buNone/>
                </a:pPr>
                <a:endParaRPr lang="en-US" sz="135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Use data from past 5 years to 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eff</m:t>
                        </m:r>
                      </m:sub>
                    </m:sSub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/>
                  <a:t>At the end of 2006, use 2002-2006</a:t>
                </a:r>
              </a:p>
              <a:p>
                <a:pPr marL="0" indent="0">
                  <a:buNone/>
                </a:pPr>
                <a:endParaRPr lang="en-US" sz="135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Rebalance portfolio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eff</m:t>
                        </m:r>
                      </m:sub>
                    </m:sSub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sz="135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What is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realized </a:t>
                </a:r>
                <a:r>
                  <a:rPr lang="en-US" dirty="0">
                    <a:solidFill>
                      <a:srgbClr val="0070C0"/>
                    </a:solidFill>
                  </a:rPr>
                  <a:t>frontier in 2007?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909" y="2005930"/>
                <a:ext cx="5550795" cy="4665326"/>
              </a:xfrm>
              <a:blipFill rotWithShape="0">
                <a:blip r:embed="rId2"/>
                <a:stretch>
                  <a:fillRect l="-2195" t="-20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000" y="2221195"/>
            <a:ext cx="5040000" cy="378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4776" y="5375944"/>
            <a:ext cx="327031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Problem: in sample estimate of the weights </a:t>
            </a:r>
          </a:p>
          <a:p>
            <a:r>
              <a:rPr lang="en-US" sz="1350" dirty="0">
                <a:solidFill>
                  <a:srgbClr val="FF0000"/>
                </a:solidFill>
              </a:rPr>
              <a:t>does not minimize the out of sample error</a:t>
            </a:r>
          </a:p>
        </p:txBody>
      </p:sp>
    </p:spTree>
    <p:extLst>
      <p:ext uri="{BB962C8B-B14F-4D97-AF65-F5344CB8AC3E}">
        <p14:creationId xmlns:p14="http://schemas.microsoft.com/office/powerpoint/2010/main" val="289364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26876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sz="2400" dirty="0" smtClean="0">
                <a:solidFill>
                  <a:srgbClr val="0070C0"/>
                </a:solidFill>
              </a:rPr>
              <a:t>For time series {</a:t>
            </a:r>
            <a:r>
              <a:rPr lang="en-US" altLang="zh-CN" sz="2400" dirty="0" err="1" smtClean="0">
                <a:solidFill>
                  <a:srgbClr val="0070C0"/>
                </a:solidFill>
              </a:rPr>
              <a:t>X</a:t>
            </a:r>
            <a:r>
              <a:rPr lang="en-US" altLang="zh-CN" sz="2400" baseline="-25000" dirty="0" err="1" smtClean="0">
                <a:solidFill>
                  <a:srgbClr val="0070C0"/>
                </a:solidFill>
              </a:rPr>
              <a:t>t</a:t>
            </a:r>
            <a:r>
              <a:rPr lang="en-US" altLang="zh-CN" sz="2400" dirty="0" smtClean="0">
                <a:solidFill>
                  <a:srgbClr val="0070C0"/>
                </a:solidFill>
              </a:rPr>
              <a:t>} and {</a:t>
            </a:r>
            <a:r>
              <a:rPr lang="en-US" altLang="zh-CN" sz="2400" dirty="0" err="1" smtClean="0">
                <a:solidFill>
                  <a:srgbClr val="0070C0"/>
                </a:solidFill>
              </a:rPr>
              <a:t>Y</a:t>
            </a:r>
            <a:r>
              <a:rPr lang="en-US" altLang="zh-CN" sz="2400" baseline="-25000" dirty="0" err="1" smtClean="0">
                <a:solidFill>
                  <a:srgbClr val="0070C0"/>
                </a:solidFill>
              </a:rPr>
              <a:t>t</a:t>
            </a:r>
            <a:r>
              <a:rPr lang="en-US" altLang="zh-CN" sz="2400" dirty="0" smtClean="0">
                <a:solidFill>
                  <a:srgbClr val="0070C0"/>
                </a:solidFill>
              </a:rPr>
              <a:t>},</a:t>
            </a:r>
          </a:p>
          <a:p>
            <a:r>
              <a:rPr lang="en-US" altLang="zh-CN" sz="2400" dirty="0" smtClean="0">
                <a:solidFill>
                  <a:srgbClr val="FF0000"/>
                </a:solidFill>
              </a:rPr>
              <a:t>Cross-correlation</a:t>
            </a:r>
          </a:p>
          <a:p>
            <a:pPr>
              <a:buNone/>
            </a:pPr>
            <a:endParaRPr lang="en-US" altLang="zh-CN" sz="2400" dirty="0" smtClean="0">
              <a:solidFill>
                <a:schemeClr val="bg1"/>
              </a:solidFill>
            </a:endParaRPr>
          </a:p>
          <a:p>
            <a:endParaRPr lang="en-US" altLang="zh-CN" sz="2400" dirty="0" smtClean="0">
              <a:solidFill>
                <a:schemeClr val="bg1"/>
              </a:solidFill>
            </a:endParaRPr>
          </a:p>
          <a:p>
            <a:r>
              <a:rPr lang="en-US" altLang="zh-CN" sz="2400" dirty="0" smtClean="0">
                <a:solidFill>
                  <a:srgbClr val="FF0000"/>
                </a:solidFill>
              </a:rPr>
              <a:t>Autocorrelation</a:t>
            </a:r>
          </a:p>
          <a:p>
            <a:endParaRPr lang="en-US" altLang="zh-CN" sz="2400" dirty="0" smtClean="0">
              <a:solidFill>
                <a:schemeClr val="bg1"/>
              </a:solidFill>
            </a:endParaRPr>
          </a:p>
          <a:p>
            <a:endParaRPr lang="en-US" altLang="zh-CN" sz="2400" dirty="0" smtClean="0">
              <a:solidFill>
                <a:schemeClr val="bg1"/>
              </a:solidFill>
            </a:endParaRPr>
          </a:p>
          <a:p>
            <a:r>
              <a:rPr lang="en-US" altLang="zh-CN" sz="2400" dirty="0" smtClean="0">
                <a:solidFill>
                  <a:srgbClr val="FF0000"/>
                </a:solidFill>
              </a:rPr>
              <a:t>Time-lag Cross-correlation</a:t>
            </a:r>
            <a:endParaRPr lang="zh-CN" alt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36496" cy="1143000"/>
          </a:xfrm>
        </p:spPr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</a:rPr>
              <a:t>Measure of Dependence: Cross-Correlation, Autocorrelation, and Time-Lag Cross-Correlation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429000"/>
            <a:ext cx="37052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3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204864"/>
            <a:ext cx="26098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4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4581128"/>
            <a:ext cx="36766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41" name="Picture 5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5629275"/>
            <a:ext cx="466725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23528" y="5157192"/>
            <a:ext cx="1794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0070C0"/>
                </a:solidFill>
              </a:rPr>
              <a:t>Properties:</a:t>
            </a:r>
            <a:endParaRPr lang="zh-CN" altLang="en-US" sz="2400" dirty="0">
              <a:solidFill>
                <a:srgbClr val="0070C0"/>
              </a:solidFill>
            </a:endParaRPr>
          </a:p>
        </p:txBody>
      </p:sp>
      <p:pic>
        <p:nvPicPr>
          <p:cNvPr id="142342" name="Picture 6" descr="C:\科研\rmtpreRC\presentation\France-Italy.T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8024" y="3429000"/>
            <a:ext cx="4355976" cy="3429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004048" y="2852936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</a:rPr>
              <a:t>Example: highly correlated</a:t>
            </a:r>
          </a:p>
          <a:p>
            <a:r>
              <a:rPr lang="en-US" altLang="zh-CN" smtClean="0">
                <a:solidFill>
                  <a:srgbClr val="0070C0"/>
                </a:solidFill>
              </a:rPr>
              <a:t>France </a:t>
            </a:r>
            <a:r>
              <a:rPr lang="en-US" altLang="zh-CN" dirty="0" smtClean="0">
                <a:solidFill>
                  <a:srgbClr val="0070C0"/>
                </a:solidFill>
              </a:rPr>
              <a:t>and Italy indices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51920" y="2348880"/>
            <a:ext cx="2400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Standard deviations</a:t>
            </a:r>
            <a:endParaRPr lang="zh-CN" altLang="en-US" i="1" baseline="-25000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>
            <a:endCxn id="11" idx="1"/>
          </p:cNvCxnSpPr>
          <p:nvPr/>
        </p:nvCxnSpPr>
        <p:spPr>
          <a:xfrm flipV="1">
            <a:off x="2411760" y="2533546"/>
            <a:ext cx="1440160" cy="17537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51920" y="1916832"/>
            <a:ext cx="2486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&lt;&gt; Denotes average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059832" y="2132856"/>
            <a:ext cx="936104" cy="21602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419872" y="2924944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time lag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23" name="Straight Arrow Connector 22"/>
          <p:cNvCxnSpPr>
            <a:endCxn id="21" idx="2"/>
          </p:cNvCxnSpPr>
          <p:nvPr/>
        </p:nvCxnSpPr>
        <p:spPr>
          <a:xfrm rot="5400000" flipH="1" flipV="1">
            <a:off x="3770319" y="3375877"/>
            <a:ext cx="278740" cy="1155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8" grpId="0"/>
      <p:bldP spid="10" grpId="0"/>
      <p:bldP spid="11" grpId="0"/>
      <p:bldP spid="14" grpId="0"/>
      <p:bldP spid="2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670" y="868312"/>
            <a:ext cx="7886700" cy="994172"/>
          </a:xfrm>
        </p:spPr>
        <p:txBody>
          <a:bodyPr/>
          <a:lstStyle/>
          <a:p>
            <a:r>
              <a:rPr lang="en-US" dirty="0" smtClean="0"/>
              <a:t>Reason for Instability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6752" y="1933343"/>
                <a:ext cx="7886700" cy="4447985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 dirty="0" smtClean="0">
                              <a:latin typeface="Cambria Math" panose="02040503050406030204" pitchFamily="18" charset="0"/>
                            </a:rPr>
                            <m:t>minvar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0" dirty="0" smtClean="0">
                                  <a:latin typeface="Cambria Math" panose="02040503050406030204" pitchFamily="18" charset="0"/>
                                </a:rPr>
                                <m:t>𝚺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0" dirty="0" smtClean="0">
                                  <a:latin typeface="Cambria Math" panose="02040503050406030204" pitchFamily="18" charset="0"/>
                                </a:rPr>
                                <m:t>𝚺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70C0"/>
                    </a:solidFill>
                  </a:rPr>
                  <a:t>Eigenvalue decomposition</a:t>
                </a:r>
              </a:p>
              <a:p>
                <a:pPr marL="514350"/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𝜮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514350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𝜮</m:t>
                        </m:r>
                      </m:e>
                      <m:sup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𝐕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dirty="0" smtClean="0">
                            <a:latin typeface="Cambria Math" panose="02040503050406030204" pitchFamily="18" charset="0"/>
                          </a:rPr>
                          <m:t>𝐃</m:t>
                        </m:r>
                      </m:e>
                      <m:sup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dirty="0" smtClean="0">
                            <a:latin typeface="Cambria Math" panose="02040503050406030204" pitchFamily="18" charset="0"/>
                          </a:rPr>
                          <m:t>𝐕</m:t>
                        </m:r>
                      </m:e>
                      <m:sup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:pPr marL="514350"/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 err="1" smtClean="0"/>
                  <a:t>diag</a:t>
                </a:r>
                <a:r>
                  <a:rPr lang="en-US" dirty="0" smtClean="0"/>
                  <a:t>(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1" dirty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dirty="0" smtClean="0"/>
                  <a:t>) </a:t>
                </a:r>
                <a:r>
                  <a:rPr lang="en-US" dirty="0"/>
                  <a:t>.</a:t>
                </a:r>
                <a:r>
                  <a:rPr lang="en-US" dirty="0" smtClean="0"/>
                  <a:t> Eigenvalues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&gt;…&gt;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pPr marL="514350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err="1" smtClean="0"/>
                  <a:t>diag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dirty="0" smtClean="0"/>
                  <a:t>). 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Smallest eigenvalues plays larger roles in calculating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minvar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 smtClean="0">
                    <a:solidFill>
                      <a:srgbClr val="0070C0"/>
                    </a:solidFill>
                  </a:rPr>
                  <a:t>Smaller </a:t>
                </a:r>
                <a:r>
                  <a:rPr lang="en-US" sz="2400" dirty="0">
                    <a:solidFill>
                      <a:srgbClr val="0070C0"/>
                    </a:solidFill>
                  </a:rPr>
                  <a:t>PCs are dominated by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noise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2400" dirty="0">
                  <a:solidFill>
                    <a:srgbClr val="0070C0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 smtClean="0">
                    <a:solidFill>
                      <a:srgbClr val="0070C0"/>
                    </a:solidFill>
                  </a:rPr>
                  <a:t>How to solve the problem?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 smtClean="0">
                    <a:solidFill>
                      <a:srgbClr val="FF0000"/>
                    </a:solidFill>
                  </a:rPr>
                  <a:t>Use RMT to determine the number of eigenvalues we should keep</a:t>
                </a:r>
                <a:endParaRPr lang="en-US" sz="2400" dirty="0">
                  <a:solidFill>
                    <a:srgbClr val="FF0000"/>
                  </a:solidFill>
                </a:endParaRP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6752" y="1933343"/>
                <a:ext cx="7886700" cy="4447985"/>
              </a:xfrm>
              <a:blipFill rotWithShape="0">
                <a:blip r:embed="rId3"/>
                <a:stretch>
                  <a:fillRect l="-1005" b="-1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20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RMT in Portfolio Optimization: Procedure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zh-CN" dirty="0" smtClean="0">
                    <a:solidFill>
                      <a:srgbClr val="0070C0"/>
                    </a:solidFill>
                  </a:rPr>
                  <a:t>Use RMT to decide number of significant factors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altLang="zh-CN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altLang="zh-CN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altLang="zh-CN" dirty="0" smtClean="0">
                    <a:solidFill>
                      <a:srgbClr val="0070C0"/>
                    </a:solidFill>
                  </a:rPr>
                  <a:t>Dimension </a:t>
                </a:r>
                <a:r>
                  <a:rPr lang="en-US" altLang="zh-CN" dirty="0">
                    <a:solidFill>
                      <a:srgbClr val="0070C0"/>
                    </a:solidFill>
                  </a:rPr>
                  <a:t>reduction</a:t>
                </a:r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a:rPr lang="en-US" altLang="zh-CN" b="1" i="1" dirty="0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altLang="zh-CN" b="1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altLang="zh-CN" dirty="0" err="1"/>
                  <a:t>diag</a:t>
                </a:r>
                <a:r>
                  <a:rPr lang="en-US" altLang="zh-CN" dirty="0"/>
                  <a:t>(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i="1" dirty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altLang="zh-CN" dirty="0"/>
                  <a:t>) . Eigenvalues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&gt;…&gt;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altLang="zh-CN" dirty="0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dirty="0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𝑎𝑑𝑗</m:t>
                        </m:r>
                      </m:sub>
                    </m:sSub>
                    <m:r>
                      <a:rPr lang="en-US" altLang="zh-CN" b="1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altLang="zh-CN" dirty="0" err="1"/>
                  <a:t>diag</a:t>
                </a:r>
                <a:r>
                  <a:rPr lang="en-US" altLang="zh-CN" dirty="0"/>
                  <a:t>(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i="1" dirty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, </m:t>
                        </m:r>
                      </m:sub>
                    </m:sSub>
                    <m:acc>
                      <m:accPr>
                        <m:chr m:val="̅"/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acc>
                    <m:r>
                      <a:rPr lang="en-US" altLang="zh-CN" dirty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acc>
                    <m:r>
                      <a:rPr lang="en-US" altLang="zh-CN" i="1" dirty="0">
                        <a:latin typeface="Cambria Math" panose="02040503050406030204" pitchFamily="18" charset="0"/>
                      </a:rPr>
                      <m:t>, …,</m:t>
                    </m:r>
                    <m:acc>
                      <m:accPr>
                        <m:chr m:val="̅"/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CN" dirty="0"/>
                  <a:t>) .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acc>
                    <m:r>
                      <a:rPr lang="en-US" altLang="zh-CN" i="1" dirty="0">
                        <a:latin typeface="Cambria Math" panose="02040503050406030204" pitchFamily="18" charset="0"/>
                      </a:rPr>
                      <m:t>≝</m:t>
                    </m:r>
                    <m:f>
                      <m:f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𝑀</m:t>
                        </m:r>
                      </m:den>
                    </m:f>
                    <m:nary>
                      <m:naryPr>
                        <m:chr m:val="∑"/>
                        <m:limLoc m:val="undOvr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altLang="zh-CN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dirty="0">
                            <a:latin typeface="Cambria Math" panose="02040503050406030204" pitchFamily="18" charset="0"/>
                          </a:rPr>
                          <m:t>𝜮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𝑎𝑑𝑗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1" i="1" dirty="0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altLang="zh-CN" b="1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dirty="0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𝑎𝑑𝑗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dirty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altLang="zh-CN" dirty="0">
                    <a:solidFill>
                      <a:srgbClr val="0070C0"/>
                    </a:solidFill>
                  </a:rPr>
                  <a:t>Use adjusted covariance matrix to calculate frontier and weights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217" t="-2241" b="-16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69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Realized Frontier: RMT Applied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653" y="1885950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61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811" y="948583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Minimum Variance </a:t>
            </a:r>
            <a:r>
              <a:rPr lang="en-US" dirty="0"/>
              <a:t>Portfolio: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Cumulative Return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13" y="1885950"/>
            <a:ext cx="5486400" cy="411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54214" y="3943349"/>
            <a:ext cx="30897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After Applying RMT in  constructing the minimum variance portfolio, we increased returns and reduced risk.</a:t>
            </a:r>
            <a:endParaRPr lang="zh-CN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5834130" y="2652690"/>
          <a:ext cx="3235818" cy="834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8606"/>
                <a:gridCol w="1078606"/>
                <a:gridCol w="1078606"/>
              </a:tblGrid>
              <a:tr h="278130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>
                          <a:effectLst/>
                        </a:rPr>
                        <a:t>μ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>
                          <a:effectLst/>
                        </a:rPr>
                        <a:t>σ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</a:tr>
              <a:tr h="2781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Markowitz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0.0001443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0.0086652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</a:tr>
              <a:tr h="2781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RMT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0.0002205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0.0080505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214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710" y="857251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Minimum Variance </a:t>
            </a:r>
            <a:r>
              <a:rPr lang="en-US" dirty="0"/>
              <a:t>Portfolio:</a:t>
            </a:r>
            <a:br>
              <a:rPr lang="en-US" dirty="0"/>
            </a:br>
            <a:r>
              <a:rPr lang="en-US" dirty="0" smtClean="0"/>
              <a:t>Turnover Rate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245" y="1885950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37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484784"/>
            <a:ext cx="4896544" cy="452596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Time-lag RMT (TLRMT)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Global Factor Model (GFM)</a:t>
            </a:r>
            <a:endParaRPr lang="en-US" sz="2400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Variance </a:t>
            </a:r>
            <a:r>
              <a:rPr lang="en-US" sz="2400" dirty="0" err="1" smtClean="0">
                <a:solidFill>
                  <a:schemeClr val="bg1"/>
                </a:solidFill>
              </a:rPr>
              <a:t>Crosscorrelation</a:t>
            </a:r>
            <a:endParaRPr lang="en-US" sz="2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70C0"/>
                </a:solidFill>
              </a:rPr>
              <a:t>Conditional Variance Adjusted Regression Model (CVARM)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70C0"/>
                </a:solidFill>
              </a:rPr>
              <a:t>Conditional </a:t>
            </a:r>
            <a:r>
              <a:rPr lang="en-US" sz="1800" dirty="0" err="1" smtClean="0">
                <a:solidFill>
                  <a:srgbClr val="0070C0"/>
                </a:solidFill>
              </a:rPr>
              <a:t>Heteroskedasticity</a:t>
            </a:r>
            <a:r>
              <a:rPr lang="en-US" sz="1800" dirty="0" smtClean="0">
                <a:solidFill>
                  <a:srgbClr val="0070C0"/>
                </a:solidFill>
              </a:rPr>
              <a:t> Adjusted Regression Model (CHARM)</a:t>
            </a:r>
          </a:p>
          <a:p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85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Other New Features in RMT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1136" y="2348880"/>
            <a:ext cx="4352864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96962" name="Object 2"/>
          <p:cNvGraphicFramePr>
            <a:graphicFrameLocks noChangeAspect="1"/>
          </p:cNvGraphicFramePr>
          <p:nvPr/>
        </p:nvGraphicFramePr>
        <p:xfrm>
          <a:off x="5054600" y="0"/>
          <a:ext cx="4089400" cy="689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91" name="Worksheet" r:id="rId5" imgW="4124241" imgH="8239225" progId="Excel.Sheet.12">
                  <p:embed/>
                </p:oleObj>
              </mc:Choice>
              <mc:Fallback>
                <p:oleObj name="Worksheet" r:id="rId5" imgW="4124241" imgH="8239225" progId="Excel.Shee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4600" y="0"/>
                        <a:ext cx="4089400" cy="689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6963" name="Picture 3" descr="C:\Users\wangduan\SkyDrive\Research\Seminar Codes and Graphs\CVAR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8104" y="2564904"/>
            <a:ext cx="3390900" cy="1647825"/>
          </a:xfrm>
          <a:prstGeom prst="rect">
            <a:avLst/>
          </a:prstGeom>
          <a:noFill/>
        </p:spPr>
      </p:pic>
      <p:pic>
        <p:nvPicPr>
          <p:cNvPr id="296964" name="Picture 4" descr="C:\Users\wangduan\SkyDrive\Research\Seminar Codes and Graphs\CHARM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47664" y="4581128"/>
            <a:ext cx="5305425" cy="1800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50554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Crosscorrelation</a:t>
            </a:r>
            <a:r>
              <a:rPr lang="en-US" sz="2400" dirty="0" smtClean="0">
                <a:solidFill>
                  <a:schemeClr val="bg1"/>
                </a:solidFill>
              </a:rPr>
              <a:t> Distribution </a:t>
            </a:r>
            <a:r>
              <a:rPr lang="en-US" sz="2400" dirty="0" err="1" smtClean="0">
                <a:solidFill>
                  <a:schemeClr val="bg1"/>
                </a:solidFill>
              </a:rPr>
              <a:t>vs</a:t>
            </a:r>
            <a:r>
              <a:rPr lang="en-US" sz="2400" dirty="0" smtClean="0">
                <a:solidFill>
                  <a:schemeClr val="bg1"/>
                </a:solidFill>
              </a:rPr>
              <a:t> AR(1) Coefficients</a:t>
            </a:r>
            <a:endParaRPr lang="en-US" sz="2400" dirty="0"/>
          </a:p>
        </p:txBody>
      </p:sp>
      <p:pic>
        <p:nvPicPr>
          <p:cNvPr id="261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221088"/>
            <a:ext cx="2478038" cy="71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1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57325"/>
            <a:ext cx="61722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516216" y="3861048"/>
            <a:ext cx="1143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Variance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496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12776"/>
            <a:ext cx="6111649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23928" y="2492896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N=2000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T=8000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</a:rPr>
              <a:t>Largest </a:t>
            </a:r>
            <a:r>
              <a:rPr lang="en-US" altLang="zh-CN" sz="2400" dirty="0" err="1" smtClean="0">
                <a:solidFill>
                  <a:schemeClr val="bg1"/>
                </a:solidFill>
              </a:rPr>
              <a:t>Eigenvalue</a:t>
            </a:r>
            <a:r>
              <a:rPr lang="en-US" altLang="zh-CN" sz="2400" dirty="0" smtClean="0">
                <a:solidFill>
                  <a:schemeClr val="bg1"/>
                </a:solidFill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</a:rPr>
              <a:t>vs</a:t>
            </a:r>
            <a:r>
              <a:rPr lang="en-US" altLang="zh-CN" sz="2400" dirty="0" smtClean="0">
                <a:solidFill>
                  <a:schemeClr val="bg1"/>
                </a:solidFill>
              </a:rPr>
              <a:t> Autocorrelation</a:t>
            </a:r>
            <a:endParaRPr lang="en-US" sz="24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908720"/>
            <a:ext cx="3024336" cy="496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28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287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31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3105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3501008"/>
            <a:ext cx="1584176" cy="806756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RMT for Small-Sized Data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267265" name="Picture 1" descr="C:\Users\wangduan\SkyDrive\Research\Seminar Codes and Graphs\eigL_distr_20_95th_percenti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58000"/>
            <a:ext cx="7200000" cy="5400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948264" y="4581128"/>
            <a:ext cx="1794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95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r>
              <a:rPr lang="en-US" dirty="0" smtClean="0">
                <a:solidFill>
                  <a:srgbClr val="FF0000"/>
                </a:solidFill>
              </a:rPr>
              <a:t> Percentile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>
            <a:stCxn id="13" idx="2"/>
          </p:cNvCxnSpPr>
          <p:nvPr/>
        </p:nvCxnSpPr>
        <p:spPr>
          <a:xfrm flipH="1">
            <a:off x="4499992" y="4950460"/>
            <a:ext cx="3345313" cy="12868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5488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RMT with existence of </a:t>
            </a:r>
            <a:r>
              <a:rPr lang="en-US" dirty="0" err="1" smtClean="0">
                <a:solidFill>
                  <a:srgbClr val="0070C0"/>
                </a:solidFill>
              </a:rPr>
              <a:t>multicolinarity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RMT with N&gt;T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(Show Figures Here!)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85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Other Possible Extensions: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0554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97" name="Picture 1" descr="C:\Users\wangduan\SkyDrive\Research\Seminar Codes and Graphs\ts and autocorr for simulated white noi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124744"/>
            <a:ext cx="3840000" cy="2880000"/>
          </a:xfrm>
          <a:prstGeom prst="rect">
            <a:avLst/>
          </a:prstGeom>
          <a:noFill/>
        </p:spPr>
      </p:pic>
      <p:pic>
        <p:nvPicPr>
          <p:cNvPr id="208898" name="Picture 2" descr="C:\Users\wangduan\SkyDrive\Research\Seminar Codes and Graphs\ts and autocorr for simulated 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978000"/>
            <a:ext cx="3840000" cy="2880000"/>
          </a:xfrm>
          <a:prstGeom prst="rect">
            <a:avLst/>
          </a:prstGeom>
          <a:noFill/>
        </p:spPr>
      </p:pic>
      <p:pic>
        <p:nvPicPr>
          <p:cNvPr id="208899" name="Picture 3" descr="C:\Users\wangduan\SkyDrive\Research\Seminar Codes and Graphs\ts and autocorr for simulated GARC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3978000"/>
            <a:ext cx="3840000" cy="2880000"/>
          </a:xfrm>
          <a:prstGeom prst="rect">
            <a:avLst/>
          </a:prstGeom>
          <a:noFill/>
        </p:spPr>
      </p:pic>
      <p:pic>
        <p:nvPicPr>
          <p:cNvPr id="20890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988840"/>
            <a:ext cx="3024336" cy="496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3284984"/>
            <a:ext cx="3672408" cy="48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07504" y="1556792"/>
            <a:ext cx="4556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Simulate return autocorrelations: AR(1)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2708920"/>
            <a:ext cx="4466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Simulate magnitude autocorrelations: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GARCH(1,1)</a:t>
            </a: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1143000"/>
          </a:xfrm>
        </p:spPr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</a:rPr>
              <a:t>Examples of Return Autocorrelations and Magnitude Autocorrelations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2" descr="C:\823&amp;825\series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36712"/>
            <a:ext cx="6134100" cy="34671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7668344" cy="548680"/>
          </a:xfrm>
        </p:spPr>
        <p:txBody>
          <a:bodyPr>
            <a:normAutofit fontScale="90000"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</a:rPr>
              <a:t>Multiple Time Series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pic>
        <p:nvPicPr>
          <p:cNvPr id="182275" name="Picture 3" descr="C:\823&amp;825\correlati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752975"/>
            <a:ext cx="6219825" cy="21050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56176" y="1052736"/>
            <a:ext cx="274947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6 Stocks</a:t>
            </a:r>
          </a:p>
          <a:p>
            <a:r>
              <a:rPr lang="en-US" altLang="zh-CN" dirty="0" smtClean="0">
                <a:solidFill>
                  <a:schemeClr val="bg1"/>
                </a:solidFill>
              </a:rPr>
              <a:t>6x6 Correlation matrix</a:t>
            </a:r>
          </a:p>
          <a:p>
            <a:endParaRPr lang="en-US" altLang="zh-CN" dirty="0" smtClean="0">
              <a:solidFill>
                <a:schemeClr val="bg1"/>
              </a:solidFill>
            </a:endParaRPr>
          </a:p>
          <a:p>
            <a:endParaRPr lang="en-US" altLang="zh-CN" dirty="0" smtClean="0">
              <a:solidFill>
                <a:schemeClr val="bg1"/>
              </a:solidFill>
            </a:endParaRPr>
          </a:p>
          <a:p>
            <a:endParaRPr lang="en-US" altLang="zh-CN" dirty="0" smtClean="0">
              <a:solidFill>
                <a:schemeClr val="bg1"/>
              </a:solidFill>
            </a:endParaRPr>
          </a:p>
          <a:p>
            <a:r>
              <a:rPr lang="en-US" altLang="zh-CN" dirty="0" smtClean="0">
                <a:solidFill>
                  <a:schemeClr val="bg1"/>
                </a:solidFill>
              </a:rPr>
              <a:t>Symmetric matrix</a:t>
            </a:r>
          </a:p>
          <a:p>
            <a:r>
              <a:rPr lang="en-US" altLang="zh-CN" dirty="0" smtClean="0">
                <a:solidFill>
                  <a:schemeClr val="bg1"/>
                </a:solidFill>
              </a:rPr>
              <a:t>Main diagonal=1</a:t>
            </a:r>
          </a:p>
          <a:p>
            <a:endParaRPr lang="en-US" altLang="zh-CN" dirty="0" smtClean="0">
              <a:solidFill>
                <a:schemeClr val="bg1"/>
              </a:solidFill>
            </a:endParaRPr>
          </a:p>
          <a:p>
            <a:endParaRPr lang="en-US" altLang="zh-CN" dirty="0" smtClean="0">
              <a:solidFill>
                <a:schemeClr val="bg1"/>
              </a:solidFill>
            </a:endParaRPr>
          </a:p>
        </p:txBody>
      </p:sp>
      <p:pic>
        <p:nvPicPr>
          <p:cNvPr id="54273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4653136"/>
            <a:ext cx="1390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5301208"/>
            <a:ext cx="2987824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147667" y="5733256"/>
            <a:ext cx="2996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</a:rPr>
              <a:t>Meaning of </a:t>
            </a:r>
            <a:r>
              <a:rPr lang="en-US" altLang="zh-CN" dirty="0" err="1" smtClean="0">
                <a:solidFill>
                  <a:srgbClr val="0070C0"/>
                </a:solidFill>
              </a:rPr>
              <a:t>eigenvalues</a:t>
            </a:r>
            <a:r>
              <a:rPr lang="en-US" altLang="zh-CN" dirty="0" smtClean="0">
                <a:solidFill>
                  <a:srgbClr val="0070C0"/>
                </a:solidFill>
              </a:rPr>
              <a:t>? </a:t>
            </a:r>
            <a:endParaRPr lang="zh-CN" altLang="en-US" dirty="0" smtClean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33853" y="4221088"/>
            <a:ext cx="3110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chemeClr val="bg1"/>
                </a:solidFill>
              </a:rPr>
              <a:t>Eigenvalue</a:t>
            </a:r>
            <a:r>
              <a:rPr lang="en-US" altLang="zh-CN" dirty="0" smtClean="0">
                <a:solidFill>
                  <a:schemeClr val="bg1"/>
                </a:solidFill>
              </a:rPr>
              <a:t> decomposition</a:t>
            </a:r>
          </a:p>
          <a:p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28184" y="6211669"/>
            <a:ext cx="27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Explained by random matrix theory (RMT)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0" y="4293096"/>
            <a:ext cx="7668344" cy="548680"/>
          </a:xfrm>
          <a:prstGeom prst="rect">
            <a:avLst/>
          </a:prstGeom>
        </p:spPr>
        <p:txBody>
          <a:bodyPr vert="horz" rtlCol="0" anchor="ctr">
            <a:normAutofit fontScale="97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Correlation Matrix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76672"/>
            <a:ext cx="3448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Annual Return of 6 US stocks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692696"/>
            <a:ext cx="8496944" cy="5256584"/>
          </a:xfrm>
        </p:spPr>
        <p:txBody>
          <a:bodyPr>
            <a:normAutofit fontScale="85000" lnSpcReduction="10000"/>
          </a:bodyPr>
          <a:lstStyle/>
          <a:p>
            <a:r>
              <a:rPr lang="en-US" altLang="zh-CN" sz="4100" dirty="0" smtClean="0">
                <a:solidFill>
                  <a:srgbClr val="0070C0"/>
                </a:solidFill>
              </a:rPr>
              <a:t>Original RMT</a:t>
            </a:r>
          </a:p>
          <a:p>
            <a:r>
              <a:rPr lang="en-US" altLang="zh-CN" dirty="0" smtClean="0">
                <a:solidFill>
                  <a:schemeClr val="bg1"/>
                </a:solidFill>
              </a:rPr>
              <a:t>Aim: find existence of collective behavior</a:t>
            </a:r>
          </a:p>
          <a:p>
            <a:r>
              <a:rPr lang="en-US" altLang="zh-CN" dirty="0" smtClean="0">
                <a:solidFill>
                  <a:schemeClr val="bg1"/>
                </a:solidFill>
              </a:rPr>
              <a:t>method: compare the </a:t>
            </a:r>
            <a:r>
              <a:rPr lang="en-US" altLang="zh-CN" dirty="0" err="1" smtClean="0">
                <a:solidFill>
                  <a:schemeClr val="bg1"/>
                </a:solidFill>
              </a:rPr>
              <a:t>eigenvalue</a:t>
            </a:r>
            <a:r>
              <a:rPr lang="en-US" altLang="zh-CN" dirty="0" smtClean="0">
                <a:solidFill>
                  <a:schemeClr val="bg1"/>
                </a:solidFill>
              </a:rPr>
              <a:t> distribution between</a:t>
            </a:r>
          </a:p>
          <a:p>
            <a:pPr>
              <a:buNone/>
            </a:pPr>
            <a:r>
              <a:rPr lang="en-US" altLang="zh-CN" dirty="0" smtClean="0">
                <a:solidFill>
                  <a:schemeClr val="bg1"/>
                </a:solidFill>
              </a:rPr>
              <a:t>   (1) a </a:t>
            </a:r>
            <a:r>
              <a:rPr lang="en-US" altLang="zh-CN" dirty="0">
                <a:solidFill>
                  <a:srgbClr val="FF0000"/>
                </a:solidFill>
              </a:rPr>
              <a:t>symmetric</a:t>
            </a:r>
            <a:r>
              <a:rPr lang="en-US" altLang="zh-CN" dirty="0" smtClean="0">
                <a:solidFill>
                  <a:schemeClr val="bg1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random matrix </a:t>
            </a:r>
            <a:r>
              <a:rPr lang="en-US" altLang="zh-CN" dirty="0" smtClean="0">
                <a:solidFill>
                  <a:schemeClr val="bg1"/>
                </a:solidFill>
              </a:rPr>
              <a:t>and </a:t>
            </a:r>
          </a:p>
          <a:p>
            <a:pPr>
              <a:buNone/>
            </a:pPr>
            <a:r>
              <a:rPr lang="en-US" altLang="zh-CN" dirty="0" smtClean="0">
                <a:solidFill>
                  <a:schemeClr val="bg1"/>
                </a:solidFill>
              </a:rPr>
              <a:t>   (2) a </a:t>
            </a:r>
            <a:r>
              <a:rPr lang="en-US" altLang="zh-CN" dirty="0" smtClean="0">
                <a:solidFill>
                  <a:srgbClr val="FF0000"/>
                </a:solidFill>
              </a:rPr>
              <a:t>Hamiltonian matrix</a:t>
            </a:r>
          </a:p>
          <a:p>
            <a:pPr marL="109728" indent="0">
              <a:buNone/>
            </a:pPr>
            <a:endParaRPr lang="en-US" altLang="zh-CN" sz="4100" dirty="0">
              <a:solidFill>
                <a:srgbClr val="0070C0"/>
              </a:solidFill>
            </a:endParaRPr>
          </a:p>
          <a:p>
            <a:r>
              <a:rPr lang="en-US" altLang="zh-CN" sz="4100" dirty="0" smtClean="0">
                <a:solidFill>
                  <a:srgbClr val="0070C0"/>
                </a:solidFill>
              </a:rPr>
              <a:t>RMT in </a:t>
            </a:r>
            <a:r>
              <a:rPr lang="en-US" altLang="zh-CN" sz="4100" dirty="0" err="1" smtClean="0">
                <a:solidFill>
                  <a:srgbClr val="0070C0"/>
                </a:solidFill>
              </a:rPr>
              <a:t>Econophysics</a:t>
            </a:r>
            <a:endParaRPr lang="en-US" altLang="zh-CN" sz="2800" dirty="0" smtClean="0">
              <a:solidFill>
                <a:schemeClr val="bg1"/>
              </a:solidFill>
            </a:endParaRPr>
          </a:p>
          <a:p>
            <a:r>
              <a:rPr lang="en-US" altLang="zh-CN" dirty="0" smtClean="0">
                <a:solidFill>
                  <a:schemeClr val="bg1"/>
                </a:solidFill>
              </a:rPr>
              <a:t>Aim: find existence of cross-correlation in multiple time series</a:t>
            </a:r>
          </a:p>
          <a:p>
            <a:r>
              <a:rPr lang="en-US" altLang="zh-CN" dirty="0" smtClean="0">
                <a:solidFill>
                  <a:schemeClr val="bg1"/>
                </a:solidFill>
              </a:rPr>
              <a:t>Method: compare the eigenvalue distribution of </a:t>
            </a:r>
          </a:p>
          <a:p>
            <a:pPr>
              <a:buNone/>
            </a:pPr>
            <a:r>
              <a:rPr lang="en-US" altLang="zh-CN" dirty="0" smtClean="0">
                <a:solidFill>
                  <a:schemeClr val="bg1"/>
                </a:solidFill>
              </a:rPr>
              <a:t>    (1) a </a:t>
            </a:r>
            <a:r>
              <a:rPr lang="en-US" altLang="zh-CN" dirty="0" err="1" smtClean="0">
                <a:solidFill>
                  <a:srgbClr val="FF0000"/>
                </a:solidFill>
              </a:rPr>
              <a:t>Wishart</a:t>
            </a:r>
            <a:r>
              <a:rPr lang="en-US" altLang="zh-CN" dirty="0" smtClean="0">
                <a:solidFill>
                  <a:srgbClr val="FF0000"/>
                </a:solidFill>
              </a:rPr>
              <a:t> matrix (random correlation matrix)</a:t>
            </a:r>
            <a:r>
              <a:rPr lang="en-US" altLang="zh-CN" dirty="0" smtClean="0">
                <a:solidFill>
                  <a:schemeClr val="bg1"/>
                </a:solidFill>
              </a:rPr>
              <a:t> and </a:t>
            </a:r>
          </a:p>
          <a:p>
            <a:pPr>
              <a:buNone/>
            </a:pPr>
            <a:r>
              <a:rPr lang="en-US" altLang="zh-CN" dirty="0" smtClean="0">
                <a:solidFill>
                  <a:schemeClr val="bg1"/>
                </a:solidFill>
              </a:rPr>
              <a:t>    (2) empirical </a:t>
            </a:r>
            <a:r>
              <a:rPr lang="en-US" altLang="zh-CN" dirty="0" smtClean="0">
                <a:solidFill>
                  <a:srgbClr val="FF0000"/>
                </a:solidFill>
              </a:rPr>
              <a:t>cross-correlation matrix</a:t>
            </a:r>
          </a:p>
          <a:p>
            <a:pPr>
              <a:buNone/>
            </a:pPr>
            <a:endParaRPr lang="en-US" altLang="zh-CN" sz="2800" dirty="0" smtClean="0">
              <a:solidFill>
                <a:schemeClr val="bg1"/>
              </a:solidFill>
            </a:endParaRPr>
          </a:p>
        </p:txBody>
      </p:sp>
      <p:sp>
        <p:nvSpPr>
          <p:cNvPr id="2048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1520" y="5949280"/>
            <a:ext cx="7973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Wishart</a:t>
            </a:r>
            <a:r>
              <a:rPr lang="en-US" dirty="0" smtClean="0">
                <a:solidFill>
                  <a:srgbClr val="FF0000"/>
                </a:solidFill>
              </a:rPr>
              <a:t> matrix: sample correlation matrix for uncorrelated time series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1672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</a:rPr>
              <a:t>Cross-Correlation between Uncorrelated Finite Length Time Series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3504" y="3286124"/>
            <a:ext cx="38576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Cross-correlation distribution between 2 uncorrelated time series, each with length T=2000.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3504" y="5286388"/>
            <a:ext cx="371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Sample correlation distribution:</a:t>
            </a:r>
          </a:p>
          <a:p>
            <a:r>
              <a:rPr lang="en-US" altLang="zh-CN" dirty="0" err="1" smtClean="0">
                <a:solidFill>
                  <a:schemeClr val="bg1"/>
                </a:solidFill>
              </a:rPr>
              <a:t>C</a:t>
            </a:r>
            <a:r>
              <a:rPr lang="en-US" altLang="zh-CN" baseline="-25000" dirty="0" err="1" smtClean="0">
                <a:solidFill>
                  <a:schemeClr val="bg1"/>
                </a:solidFill>
              </a:rPr>
              <a:t>ij</a:t>
            </a:r>
            <a:r>
              <a:rPr lang="en-US" altLang="zh-CN" dirty="0" err="1" smtClean="0">
                <a:solidFill>
                  <a:schemeClr val="bg1"/>
                </a:solidFill>
              </a:rPr>
              <a:t>~N</a:t>
            </a:r>
            <a:r>
              <a:rPr lang="en-US" altLang="zh-CN" dirty="0" smtClean="0">
                <a:solidFill>
                  <a:schemeClr val="bg1"/>
                </a:solidFill>
              </a:rPr>
              <a:t>(0,1/T)</a:t>
            </a:r>
          </a:p>
          <a:p>
            <a:r>
              <a:rPr lang="en-US" altLang="zh-CN" dirty="0" smtClean="0">
                <a:solidFill>
                  <a:schemeClr val="bg1"/>
                </a:solidFill>
              </a:rPr>
              <a:t>Gaussian  distribution with mean zero and variance 1/T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1196752"/>
            <a:ext cx="8342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</a:rPr>
              <a:t>Sample cross-correlations between independent time series are not zero</a:t>
            </a:r>
          </a:p>
          <a:p>
            <a:r>
              <a:rPr lang="en-US" altLang="zh-CN" dirty="0" smtClean="0">
                <a:solidFill>
                  <a:srgbClr val="0070C0"/>
                </a:solidFill>
              </a:rPr>
              <a:t>if time series are of </a:t>
            </a:r>
            <a:r>
              <a:rPr lang="en-US" altLang="zh-CN" dirty="0" smtClean="0">
                <a:solidFill>
                  <a:srgbClr val="FF0000"/>
                </a:solidFill>
              </a:rPr>
              <a:t>finite length</a:t>
            </a:r>
            <a:r>
              <a:rPr lang="en-US" altLang="zh-CN" dirty="0" smtClean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2050" name="Picture 2" descr="C:\科研\rmtpreRC\corrrelation distribution of uncorrelated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924944"/>
            <a:ext cx="5098167" cy="393305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95536" y="1988840"/>
            <a:ext cx="7488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Mathematically: </a:t>
            </a:r>
            <a:r>
              <a:rPr lang="en-US" altLang="zh-CN" dirty="0" err="1" smtClean="0">
                <a:solidFill>
                  <a:schemeClr val="bg1"/>
                </a:solidFill>
              </a:rPr>
              <a:t>C</a:t>
            </a:r>
            <a:r>
              <a:rPr lang="en-US" altLang="zh-CN" baseline="-25000" dirty="0" err="1" smtClean="0">
                <a:solidFill>
                  <a:schemeClr val="bg1"/>
                </a:solidFill>
              </a:rPr>
              <a:t>ij</a:t>
            </a:r>
            <a:r>
              <a:rPr lang="en-US" altLang="zh-CN" dirty="0" smtClean="0">
                <a:solidFill>
                  <a:schemeClr val="bg1"/>
                </a:solidFill>
              </a:rPr>
              <a:t>=0</a:t>
            </a:r>
          </a:p>
          <a:p>
            <a:endParaRPr lang="en-US" altLang="zh-CN" sz="800" dirty="0" smtClean="0">
              <a:solidFill>
                <a:schemeClr val="bg1"/>
              </a:solidFill>
            </a:endParaRPr>
          </a:p>
          <a:p>
            <a:r>
              <a:rPr lang="en-US" altLang="zh-CN" dirty="0" smtClean="0">
                <a:solidFill>
                  <a:schemeClr val="bg1"/>
                </a:solidFill>
              </a:rPr>
              <a:t>Statistically: </a:t>
            </a:r>
            <a:r>
              <a:rPr lang="en-US" altLang="zh-CN" dirty="0" err="1" smtClean="0">
                <a:solidFill>
                  <a:schemeClr val="bg1"/>
                </a:solidFill>
              </a:rPr>
              <a:t>C</a:t>
            </a:r>
            <a:r>
              <a:rPr lang="en-US" altLang="zh-CN" baseline="-25000" dirty="0" err="1" smtClean="0">
                <a:solidFill>
                  <a:schemeClr val="bg1"/>
                </a:solidFill>
              </a:rPr>
              <a:t>ij</a:t>
            </a:r>
            <a:r>
              <a:rPr lang="en-US" altLang="zh-CN" dirty="0" smtClean="0">
                <a:solidFill>
                  <a:schemeClr val="bg1"/>
                </a:solidFill>
              </a:rPr>
              <a:t> falls in                        , with 95% probability.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2987824" y="2204864"/>
          <a:ext cx="1698289" cy="588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783" name="Equation" r:id="rId6" imgW="1282700" imgH="444500" progId="">
                  <p:embed/>
                </p:oleObj>
              </mc:Choice>
              <mc:Fallback>
                <p:oleObj name="Equation" r:id="rId6" imgW="1282700" imgH="4445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2204864"/>
                        <a:ext cx="1698289" cy="5885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Connector 12"/>
          <p:cNvCxnSpPr/>
          <p:nvPr/>
        </p:nvCxnSpPr>
        <p:spPr>
          <a:xfrm rot="5400000" flipH="1" flipV="1">
            <a:off x="359532" y="4689140"/>
            <a:ext cx="309634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1871700" y="4689140"/>
            <a:ext cx="309634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547664" y="3068960"/>
            <a:ext cx="2831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95% confidence interval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3303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15262"/>
            <a:ext cx="8640960" cy="4392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Principal Components 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Linear combination of individual time series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Orthogonal transformation of correlated time series </a:t>
            </a:r>
          </a:p>
          <a:p>
            <a:pPr marL="0" indent="0">
              <a:spcBef>
                <a:spcPts val="1500"/>
              </a:spcBef>
              <a:buNone/>
            </a:pPr>
            <a:endParaRPr lang="en-US" sz="16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Eigenvectors (Factor Loadings)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Weight </a:t>
            </a:r>
            <a:r>
              <a:rPr lang="en-US" sz="2000" dirty="0">
                <a:solidFill>
                  <a:schemeClr val="bg1"/>
                </a:solidFill>
              </a:rPr>
              <a:t>of each individual time series in a </a:t>
            </a:r>
            <a:r>
              <a:rPr lang="en-US" sz="2000" dirty="0" smtClean="0">
                <a:solidFill>
                  <a:schemeClr val="bg1"/>
                </a:solidFill>
              </a:rPr>
              <a:t>principal component</a:t>
            </a: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Eigenvalues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Variance of each </a:t>
            </a:r>
            <a:r>
              <a:rPr lang="en-US" sz="2000" dirty="0" smtClean="0">
                <a:solidFill>
                  <a:schemeClr val="bg1"/>
                </a:solidFill>
              </a:rPr>
              <a:t>principal component</a:t>
            </a: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Measures the significance of a </a:t>
            </a:r>
            <a:r>
              <a:rPr lang="en-US" sz="2000" dirty="0" smtClean="0">
                <a:solidFill>
                  <a:schemeClr val="bg1"/>
                </a:solidFill>
              </a:rPr>
              <a:t>factor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049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Meaning of Eigenvalues and Eigenvectors </a:t>
            </a:r>
            <a:endParaRPr lang="en-US" sz="3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3372" y="5369250"/>
                <a:ext cx="30211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time series with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372" y="5369250"/>
                <a:ext cx="3021148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2621" t="-26667" r="-1613" b="-5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141962" y="5369250"/>
                <a:ext cx="28317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principal components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962" y="5369250"/>
                <a:ext cx="2831737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215" t="-26667" r="-4516" b="-5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>
            <a:endCxn id="6" idx="1"/>
          </p:cNvCxnSpPr>
          <p:nvPr/>
        </p:nvCxnSpPr>
        <p:spPr>
          <a:xfrm>
            <a:off x="3613296" y="5507749"/>
            <a:ext cx="52866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63372" y="5794620"/>
            <a:ext cx="334546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 all of them are significant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3372" y="6221158"/>
            <a:ext cx="842910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Compare them with the eigenvalues of </a:t>
            </a:r>
            <a:r>
              <a:rPr lang="en-US" dirty="0" err="1" smtClean="0">
                <a:solidFill>
                  <a:srgbClr val="FF0000"/>
                </a:solidFill>
              </a:rPr>
              <a:t>Wishart</a:t>
            </a:r>
            <a:r>
              <a:rPr lang="en-US" dirty="0" smtClean="0">
                <a:solidFill>
                  <a:srgbClr val="FF0000"/>
                </a:solidFill>
              </a:rPr>
              <a:t> matrix to find out the number of significant factors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7378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mpOrienPres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EmpOrienPres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olstice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10.xml><?xml version="1.0" encoding="utf-8"?>
<a:themeOverride xmlns:a="http://schemas.openxmlformats.org/drawingml/2006/main">
  <a:clrScheme name="Solstice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11.xml><?xml version="1.0" encoding="utf-8"?>
<a:themeOverride xmlns:a="http://schemas.openxmlformats.org/drawingml/2006/main">
  <a:clrScheme name="Solstice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12.xml><?xml version="1.0" encoding="utf-8"?>
<a:themeOverride xmlns:a="http://schemas.openxmlformats.org/drawingml/2006/main">
  <a:clrScheme name="Solstice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13.xml><?xml version="1.0" encoding="utf-8"?>
<a:themeOverride xmlns:a="http://schemas.openxmlformats.org/drawingml/2006/main">
  <a:clrScheme name="Solstice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14.xml><?xml version="1.0" encoding="utf-8"?>
<a:themeOverride xmlns:a="http://schemas.openxmlformats.org/drawingml/2006/main">
  <a:clrScheme name="Solstice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15.xml><?xml version="1.0" encoding="utf-8"?>
<a:themeOverride xmlns:a="http://schemas.openxmlformats.org/drawingml/2006/main">
  <a:clrScheme name="Solstice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16.xml><?xml version="1.0" encoding="utf-8"?>
<a:themeOverride xmlns:a="http://schemas.openxmlformats.org/drawingml/2006/main">
  <a:clrScheme name="Solstice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17.xml><?xml version="1.0" encoding="utf-8"?>
<a:themeOverride xmlns:a="http://schemas.openxmlformats.org/drawingml/2006/main">
  <a:clrScheme name="Solstice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18.xml><?xml version="1.0" encoding="utf-8"?>
<a:themeOverride xmlns:a="http://schemas.openxmlformats.org/drawingml/2006/main">
  <a:clrScheme name="Solstice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19.xml><?xml version="1.0" encoding="utf-8"?>
<a:themeOverride xmlns:a="http://schemas.openxmlformats.org/drawingml/2006/main">
  <a:clrScheme name="Solstice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2.xml><?xml version="1.0" encoding="utf-8"?>
<a:themeOverride xmlns:a="http://schemas.openxmlformats.org/drawingml/2006/main">
  <a:clrScheme name="Solstice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20.xml><?xml version="1.0" encoding="utf-8"?>
<a:themeOverride xmlns:a="http://schemas.openxmlformats.org/drawingml/2006/main">
  <a:clrScheme name="Solstice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21.xml><?xml version="1.0" encoding="utf-8"?>
<a:themeOverride xmlns:a="http://schemas.openxmlformats.org/drawingml/2006/main">
  <a:clrScheme name="Solstice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22.xml><?xml version="1.0" encoding="utf-8"?>
<a:themeOverride xmlns:a="http://schemas.openxmlformats.org/drawingml/2006/main">
  <a:clrScheme name="Solstice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3.xml><?xml version="1.0" encoding="utf-8"?>
<a:themeOverride xmlns:a="http://schemas.openxmlformats.org/drawingml/2006/main">
  <a:clrScheme name="Solstice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4.xml><?xml version="1.0" encoding="utf-8"?>
<a:themeOverride xmlns:a="http://schemas.openxmlformats.org/drawingml/2006/main">
  <a:clrScheme name="Solstice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5.xml><?xml version="1.0" encoding="utf-8"?>
<a:themeOverride xmlns:a="http://schemas.openxmlformats.org/drawingml/2006/main">
  <a:clrScheme name="Solstice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6.xml><?xml version="1.0" encoding="utf-8"?>
<a:themeOverride xmlns:a="http://schemas.openxmlformats.org/drawingml/2006/main">
  <a:clrScheme name="Solstice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7.xml><?xml version="1.0" encoding="utf-8"?>
<a:themeOverride xmlns:a="http://schemas.openxmlformats.org/drawingml/2006/main">
  <a:clrScheme name="Solstice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8.xml><?xml version="1.0" encoding="utf-8"?>
<a:themeOverride xmlns:a="http://schemas.openxmlformats.org/drawingml/2006/main">
  <a:clrScheme name="Solstice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9.xml><?xml version="1.0" encoding="utf-8"?>
<a:themeOverride xmlns:a="http://schemas.openxmlformats.org/drawingml/2006/main">
  <a:clrScheme name="Solstice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D702CF6-005D-4DBD-A97B-F0C8A1B2B0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3019</Words>
  <Application>Microsoft Office PowerPoint</Application>
  <PresentationFormat>On-screen Show (4:3)</PresentationFormat>
  <Paragraphs>666</Paragraphs>
  <Slides>49</Slides>
  <Notes>36</Notes>
  <HiddenSlides>3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69" baseType="lpstr">
      <vt:lpstr>宋体</vt:lpstr>
      <vt:lpstr>黑体</vt:lpstr>
      <vt:lpstr>Arial</vt:lpstr>
      <vt:lpstr>Calibri</vt:lpstr>
      <vt:lpstr>Calibri Light</vt:lpstr>
      <vt:lpstr>Cambria Math</vt:lpstr>
      <vt:lpstr>Lucida Sans Unicode</vt:lpstr>
      <vt:lpstr>Verdana</vt:lpstr>
      <vt:lpstr>Wingdings</vt:lpstr>
      <vt:lpstr>Wingdings 2</vt:lpstr>
      <vt:lpstr>Wingdings 3</vt:lpstr>
      <vt:lpstr>EmpOrienPres</vt:lpstr>
      <vt:lpstr>Office Theme</vt:lpstr>
      <vt:lpstr>1_Office Theme</vt:lpstr>
      <vt:lpstr>3_Office Theme</vt:lpstr>
      <vt:lpstr>4_Office Theme</vt:lpstr>
      <vt:lpstr>7_Office Theme</vt:lpstr>
      <vt:lpstr>1_EmpOrienPres</vt:lpstr>
      <vt:lpstr>Equation</vt:lpstr>
      <vt:lpstr>Worksheet</vt:lpstr>
      <vt:lpstr>Application of Statistical Physics in Time Series Analysis </vt:lpstr>
      <vt:lpstr>Outline</vt:lpstr>
      <vt:lpstr>Price, Return and Return Magnitude</vt:lpstr>
      <vt:lpstr>Measure of Dependence: Cross-Correlation, Autocorrelation, and Time-Lag Cross-Correlation</vt:lpstr>
      <vt:lpstr>Examples of Return Autocorrelations and Magnitude Autocorrelations</vt:lpstr>
      <vt:lpstr>Multiple Time Series</vt:lpstr>
      <vt:lpstr>PowerPoint Presentation</vt:lpstr>
      <vt:lpstr>Cross-Correlation between Uncorrelated Finite Length Time Series</vt:lpstr>
      <vt:lpstr>Meaning of Eigenvalues and Eigenvectors </vt:lpstr>
      <vt:lpstr>Eigenvalue Distribution for Wishart Matrix</vt:lpstr>
      <vt:lpstr>Empirical Eigenvalue Distribution</vt:lpstr>
      <vt:lpstr>Random Matrix Theory: Summary</vt:lpstr>
      <vt:lpstr>Efficient Frontier  H. Markowitz (1952)</vt:lpstr>
      <vt:lpstr>Minimum Variance Portfolio: Cumulative Return</vt:lpstr>
      <vt:lpstr>Autogregressive Random Matrix Theory (ARRMT)</vt:lpstr>
      <vt:lpstr>Quantify Autocorrelation: First Order Autoregressive Model (AR(1))</vt:lpstr>
      <vt:lpstr>Correlation distribution for different AR(1) Coefficient</vt:lpstr>
      <vt:lpstr>Eigenvalue distribution for different AR(1) Coefficient</vt:lpstr>
      <vt:lpstr>ARRMT: Summary</vt:lpstr>
      <vt:lpstr>Empirical Data: Is Autocorrelation Significant?</vt:lpstr>
      <vt:lpstr>RMT and ARRMT for Daily Air Pressure of 95 US Cities</vt:lpstr>
      <vt:lpstr>Time Lag Random Matrix Theory (TLRMT)</vt:lpstr>
      <vt:lpstr>Time lag RMT: Singular value vs time-lag cross-correlations</vt:lpstr>
      <vt:lpstr>TLRMT Applied to 48 Stock Indices</vt:lpstr>
      <vt:lpstr>Global factor model (GFM)</vt:lpstr>
      <vt:lpstr>GFM Properties:</vt:lpstr>
      <vt:lpstr>Estimate of the global factor:     Principal Component Analysis (PCA)</vt:lpstr>
      <vt:lpstr>Estimate of the global factor: Result </vt:lpstr>
      <vt:lpstr>Significant test of Global Factor</vt:lpstr>
      <vt:lpstr>Application: risk forecasting</vt:lpstr>
      <vt:lpstr>PowerPoint Presentation</vt:lpstr>
      <vt:lpstr>Multiple Global Factors: Western, Asian and Pacific, and Middle East</vt:lpstr>
      <vt:lpstr>Thanks for listening!</vt:lpstr>
      <vt:lpstr>Eigenvectors: Implied Participation Number</vt:lpstr>
      <vt:lpstr>Empirical Implied Participation Number</vt:lpstr>
      <vt:lpstr>Empirical Implied Participation Number</vt:lpstr>
      <vt:lpstr>Efficient Frontier  H. Markowitz (1952)</vt:lpstr>
      <vt:lpstr>Example: 404 stocks from S&amp;P 500</vt:lpstr>
      <vt:lpstr>Example: 404 stocks from S&amp;P 500</vt:lpstr>
      <vt:lpstr>Reason for Instability</vt:lpstr>
      <vt:lpstr>RMT in Portfolio Optimization: Procedure</vt:lpstr>
      <vt:lpstr>Realized Frontier: RMT Applied</vt:lpstr>
      <vt:lpstr>Minimum Variance Portfolio:  Cumulative Return</vt:lpstr>
      <vt:lpstr>Minimum Variance Portfolio: Turnover Rate</vt:lpstr>
      <vt:lpstr>Other New Features in RMT</vt:lpstr>
      <vt:lpstr>Crosscorrelation Distribution vs AR(1) Coefficients</vt:lpstr>
      <vt:lpstr>Largest Eigenvalue vs Autocorrelation</vt:lpstr>
      <vt:lpstr>RMT for Small-Sized Data</vt:lpstr>
      <vt:lpstr>Other Possible Extensions: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2010-12-15T20:07:02Z</dcterms:created>
  <dcterms:modified xsi:type="dcterms:W3CDTF">2015-05-04T05:22:03Z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TC102202129990</vt:lpwstr>
  </property>
</Properties>
</file>