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4"/>
  </p:notesMasterIdLst>
  <p:sldIdLst>
    <p:sldId id="256" r:id="rId2"/>
    <p:sldId id="260" r:id="rId3"/>
    <p:sldId id="269" r:id="rId4"/>
    <p:sldId id="259" r:id="rId5"/>
    <p:sldId id="258" r:id="rId6"/>
    <p:sldId id="264" r:id="rId7"/>
    <p:sldId id="265" r:id="rId8"/>
    <p:sldId id="266" r:id="rId9"/>
    <p:sldId id="268" r:id="rId10"/>
    <p:sldId id="261" r:id="rId11"/>
    <p:sldId id="262"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40" y="3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2EA300-F501-4C40-85EB-5575A782360C}" type="datetimeFigureOut">
              <a:rPr lang="en-US" smtClean="0"/>
              <a:t>5/2/14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E83773-1A66-FE4A-AC40-BBCEBE814B88}" type="slidenum">
              <a:rPr lang="en-US" smtClean="0"/>
              <a:t>‹#›</a:t>
            </a:fld>
            <a:endParaRPr lang="en-US"/>
          </a:p>
        </p:txBody>
      </p:sp>
    </p:spTree>
    <p:extLst>
      <p:ext uri="{BB962C8B-B14F-4D97-AF65-F5344CB8AC3E}">
        <p14:creationId xmlns:p14="http://schemas.microsoft.com/office/powerpoint/2010/main" val="5829026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mtClean="0">
                <a:cs typeface="+mn-cs"/>
              </a:rPr>
              <a:t>Banks are interconnected in many ways, i.e. interbank loans. We only consider the liquidity risk. Which means, when a bank can’t meet its liability and fails, it needs to sell its assets to meet the liability. If the market can’t absorb the sale, then the value of this asset will decrease for a period. </a:t>
            </a:r>
          </a:p>
          <a:p>
            <a:pPr eaLnBrk="1" hangingPunct="1">
              <a:defRPr/>
            </a:pPr>
            <a:r>
              <a:rPr lang="en-US" smtClean="0">
                <a:cs typeface="+mn-cs"/>
              </a:rPr>
              <a:t>Simulate the model with real data. </a:t>
            </a:r>
          </a:p>
          <a:p>
            <a:endParaRPr lang="en-US"/>
          </a:p>
        </p:txBody>
      </p:sp>
      <p:sp>
        <p:nvSpPr>
          <p:cNvPr id="4" name="Slide Number Placeholder 3"/>
          <p:cNvSpPr>
            <a:spLocks noGrp="1"/>
          </p:cNvSpPr>
          <p:nvPr>
            <p:ph type="sldNum" sz="quarter" idx="10"/>
          </p:nvPr>
        </p:nvSpPr>
        <p:spPr/>
        <p:txBody>
          <a:bodyPr/>
          <a:lstStyle/>
          <a:p>
            <a:fld id="{0EE83773-1A66-FE4A-AC40-BBCEBE814B88}" type="slidenum">
              <a:rPr lang="en-US" smtClean="0"/>
              <a:t>9</a:t>
            </a:fld>
            <a:endParaRPr lang="en-US"/>
          </a:p>
        </p:txBody>
      </p:sp>
    </p:spTree>
    <p:extLst>
      <p:ext uri="{BB962C8B-B14F-4D97-AF65-F5344CB8AC3E}">
        <p14:creationId xmlns:p14="http://schemas.microsoft.com/office/powerpoint/2010/main" val="152097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55EED324-B3E1-49F5-B370-970E009F5CDA}" type="datetimeFigureOut">
              <a:rPr lang="en-US" smtClean="0"/>
              <a:t>5/2/14</a:t>
            </a:fld>
            <a:endParaRPr lang="en-U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F49AC648-ADC4-4DA6-9B32-28EEEE6389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5EED324-B3E1-49F5-B370-970E009F5CDA}" type="datetimeFigureOut">
              <a:rPr lang="en-US" smtClean="0"/>
              <a:t>5/2/14</a:t>
            </a:fld>
            <a:endParaRPr lang="en-US"/>
          </a:p>
        </p:txBody>
      </p:sp>
      <p:sp>
        <p:nvSpPr>
          <p:cNvPr id="5" name="4 Marcador de pie de página"/>
          <p:cNvSpPr>
            <a:spLocks noGrp="1"/>
          </p:cNvSpPr>
          <p:nvPr>
            <p:ph type="ftr" sz="quarter" idx="11"/>
          </p:nvPr>
        </p:nvSpPr>
        <p:spPr/>
        <p:txBody>
          <a:bodyPr/>
          <a:lstStyle>
            <a:extLst/>
          </a:lstStyle>
          <a:p>
            <a:endParaRPr lang="en-US"/>
          </a:p>
        </p:txBody>
      </p:sp>
      <p:sp>
        <p:nvSpPr>
          <p:cNvPr id="6" name="5 Marcador de número de diapositiva"/>
          <p:cNvSpPr>
            <a:spLocks noGrp="1"/>
          </p:cNvSpPr>
          <p:nvPr>
            <p:ph type="sldNum" sz="quarter" idx="12"/>
          </p:nvPr>
        </p:nvSpPr>
        <p:spPr/>
        <p:txBody>
          <a:bodyPr/>
          <a:lstStyle>
            <a:extLst/>
          </a:lstStyle>
          <a:p>
            <a:fld id="{F49AC648-ADC4-4DA6-9B32-28EEEE6389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5EED324-B3E1-49F5-B370-970E009F5CDA}" type="datetimeFigureOut">
              <a:rPr lang="en-US" smtClean="0"/>
              <a:t>5/2/14</a:t>
            </a:fld>
            <a:endParaRPr lang="en-US"/>
          </a:p>
        </p:txBody>
      </p:sp>
      <p:sp>
        <p:nvSpPr>
          <p:cNvPr id="5" name="4 Marcador de pie de página"/>
          <p:cNvSpPr>
            <a:spLocks noGrp="1"/>
          </p:cNvSpPr>
          <p:nvPr>
            <p:ph type="ftr" sz="quarter" idx="11"/>
          </p:nvPr>
        </p:nvSpPr>
        <p:spPr/>
        <p:txBody>
          <a:bodyPr/>
          <a:lstStyle>
            <a:extLst/>
          </a:lstStyle>
          <a:p>
            <a:endParaRPr lang="en-US"/>
          </a:p>
        </p:txBody>
      </p:sp>
      <p:sp>
        <p:nvSpPr>
          <p:cNvPr id="6" name="5 Marcador de número de diapositiva"/>
          <p:cNvSpPr>
            <a:spLocks noGrp="1"/>
          </p:cNvSpPr>
          <p:nvPr>
            <p:ph type="sldNum" sz="quarter" idx="12"/>
          </p:nvPr>
        </p:nvSpPr>
        <p:spPr/>
        <p:txBody>
          <a:bodyPr/>
          <a:lstStyle>
            <a:extLst/>
          </a:lstStyle>
          <a:p>
            <a:fld id="{F49AC648-ADC4-4DA6-9B32-28EEEE6389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5EED324-B3E1-49F5-B370-970E009F5CDA}" type="datetimeFigureOut">
              <a:rPr lang="en-US" smtClean="0"/>
              <a:t>5/2/14</a:t>
            </a:fld>
            <a:endParaRPr lang="en-US"/>
          </a:p>
        </p:txBody>
      </p:sp>
      <p:sp>
        <p:nvSpPr>
          <p:cNvPr id="5" name="4 Marcador de pie de página"/>
          <p:cNvSpPr>
            <a:spLocks noGrp="1"/>
          </p:cNvSpPr>
          <p:nvPr>
            <p:ph type="ftr" sz="quarter" idx="11"/>
          </p:nvPr>
        </p:nvSpPr>
        <p:spPr/>
        <p:txBody>
          <a:bodyPr/>
          <a:lstStyle>
            <a:extLst/>
          </a:lstStyle>
          <a:p>
            <a:endParaRPr lang="en-US"/>
          </a:p>
        </p:txBody>
      </p:sp>
      <p:sp>
        <p:nvSpPr>
          <p:cNvPr id="6" name="5 Marcador de número de diapositiva"/>
          <p:cNvSpPr>
            <a:spLocks noGrp="1"/>
          </p:cNvSpPr>
          <p:nvPr>
            <p:ph type="sldNum" sz="quarter" idx="12"/>
          </p:nvPr>
        </p:nvSpPr>
        <p:spPr/>
        <p:txBody>
          <a:bodyPr/>
          <a:lstStyle>
            <a:extLst/>
          </a:lstStyle>
          <a:p>
            <a:fld id="{F49AC648-ADC4-4DA6-9B32-28EEEE638989}" type="slidenum">
              <a:rPr lang="en-US" smtClean="0"/>
              <a:t>‹#›</a:t>
            </a:fld>
            <a:endParaRPr lang="en-U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55EED324-B3E1-49F5-B370-970E009F5CDA}" type="datetimeFigureOut">
              <a:rPr lang="en-US" smtClean="0"/>
              <a:t>5/2/14</a:t>
            </a:fld>
            <a:endParaRPr lang="en-US"/>
          </a:p>
        </p:txBody>
      </p:sp>
      <p:sp>
        <p:nvSpPr>
          <p:cNvPr id="5" name="4 Marcador de pie de página"/>
          <p:cNvSpPr>
            <a:spLocks noGrp="1"/>
          </p:cNvSpPr>
          <p:nvPr>
            <p:ph type="ftr" sz="quarter" idx="11"/>
          </p:nvPr>
        </p:nvSpPr>
        <p:spPr/>
        <p:txBody>
          <a:bodyPr/>
          <a:lstStyle>
            <a:extLst/>
          </a:lstStyle>
          <a:p>
            <a:endParaRPr lang="en-US"/>
          </a:p>
        </p:txBody>
      </p:sp>
      <p:sp>
        <p:nvSpPr>
          <p:cNvPr id="6" name="5 Marcador de número de diapositiva"/>
          <p:cNvSpPr>
            <a:spLocks noGrp="1"/>
          </p:cNvSpPr>
          <p:nvPr>
            <p:ph type="sldNum" sz="quarter" idx="12"/>
          </p:nvPr>
        </p:nvSpPr>
        <p:spPr/>
        <p:txBody>
          <a:bodyPr/>
          <a:lstStyle>
            <a:extLst/>
          </a:lstStyle>
          <a:p>
            <a:fld id="{F49AC648-ADC4-4DA6-9B32-28EEEE638989}" type="slidenum">
              <a:rPr lang="en-US" smtClean="0"/>
              <a:t>‹#›</a:t>
            </a:fld>
            <a:endParaRPr lang="en-U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5EED324-B3E1-49F5-B370-970E009F5CDA}" type="datetimeFigureOut">
              <a:rPr lang="en-US" smtClean="0"/>
              <a:t>5/2/14</a:t>
            </a:fld>
            <a:endParaRPr lang="en-US"/>
          </a:p>
        </p:txBody>
      </p:sp>
      <p:sp>
        <p:nvSpPr>
          <p:cNvPr id="6" name="5 Marcador de pie de página"/>
          <p:cNvSpPr>
            <a:spLocks noGrp="1"/>
          </p:cNvSpPr>
          <p:nvPr>
            <p:ph type="ftr" sz="quarter" idx="11"/>
          </p:nvPr>
        </p:nvSpPr>
        <p:spPr/>
        <p:txBody>
          <a:bodyPr/>
          <a:lstStyle>
            <a:extLst/>
          </a:lstStyle>
          <a:p>
            <a:endParaRPr lang="en-US"/>
          </a:p>
        </p:txBody>
      </p:sp>
      <p:sp>
        <p:nvSpPr>
          <p:cNvPr id="7" name="6 Marcador de número de diapositiva"/>
          <p:cNvSpPr>
            <a:spLocks noGrp="1"/>
          </p:cNvSpPr>
          <p:nvPr>
            <p:ph type="sldNum" sz="quarter" idx="12"/>
          </p:nvPr>
        </p:nvSpPr>
        <p:spPr/>
        <p:txBody>
          <a:bodyPr/>
          <a:lstStyle>
            <a:extLst/>
          </a:lstStyle>
          <a:p>
            <a:fld id="{F49AC648-ADC4-4DA6-9B32-28EEEE638989}" type="slidenum">
              <a:rPr lang="en-US" smtClean="0"/>
              <a:t>‹#›</a:t>
            </a:fld>
            <a:endParaRPr lang="en-U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55EED324-B3E1-49F5-B370-970E009F5CDA}" type="datetimeFigureOut">
              <a:rPr lang="en-US" smtClean="0"/>
              <a:t>5/2/14</a:t>
            </a:fld>
            <a:endParaRPr lang="en-US"/>
          </a:p>
        </p:txBody>
      </p:sp>
      <p:sp>
        <p:nvSpPr>
          <p:cNvPr id="8" name="7 Marcador de pie de página"/>
          <p:cNvSpPr>
            <a:spLocks noGrp="1"/>
          </p:cNvSpPr>
          <p:nvPr>
            <p:ph type="ftr" sz="quarter" idx="11"/>
          </p:nvPr>
        </p:nvSpPr>
        <p:spPr/>
        <p:txBody>
          <a:bodyPr/>
          <a:lstStyle>
            <a:extLst/>
          </a:lstStyle>
          <a:p>
            <a:endParaRPr lang="en-US"/>
          </a:p>
        </p:txBody>
      </p:sp>
      <p:sp>
        <p:nvSpPr>
          <p:cNvPr id="9" name="8 Marcador de número de diapositiva"/>
          <p:cNvSpPr>
            <a:spLocks noGrp="1"/>
          </p:cNvSpPr>
          <p:nvPr>
            <p:ph type="sldNum" sz="quarter" idx="12"/>
          </p:nvPr>
        </p:nvSpPr>
        <p:spPr/>
        <p:txBody>
          <a:bodyPr/>
          <a:lstStyle>
            <a:extLst/>
          </a:lstStyle>
          <a:p>
            <a:fld id="{F49AC648-ADC4-4DA6-9B32-28EEEE63898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55EED324-B3E1-49F5-B370-970E009F5CDA}" type="datetimeFigureOut">
              <a:rPr lang="en-US" smtClean="0"/>
              <a:t>5/2/14</a:t>
            </a:fld>
            <a:endParaRPr lang="en-US"/>
          </a:p>
        </p:txBody>
      </p:sp>
      <p:sp>
        <p:nvSpPr>
          <p:cNvPr id="4" name="3 Marcador de pie de página"/>
          <p:cNvSpPr>
            <a:spLocks noGrp="1"/>
          </p:cNvSpPr>
          <p:nvPr>
            <p:ph type="ftr" sz="quarter" idx="11"/>
          </p:nvPr>
        </p:nvSpPr>
        <p:spPr/>
        <p:txBody>
          <a:bodyPr/>
          <a:lstStyle>
            <a:extLst/>
          </a:lstStyle>
          <a:p>
            <a:endParaRPr lang="en-US"/>
          </a:p>
        </p:txBody>
      </p:sp>
      <p:sp>
        <p:nvSpPr>
          <p:cNvPr id="5" name="4 Marcador de número de diapositiva"/>
          <p:cNvSpPr>
            <a:spLocks noGrp="1"/>
          </p:cNvSpPr>
          <p:nvPr>
            <p:ph type="sldNum" sz="quarter" idx="12"/>
          </p:nvPr>
        </p:nvSpPr>
        <p:spPr/>
        <p:txBody>
          <a:bodyPr/>
          <a:lstStyle>
            <a:extLst/>
          </a:lstStyle>
          <a:p>
            <a:fld id="{F49AC648-ADC4-4DA6-9B32-28EEEE638989}" type="slidenum">
              <a:rPr lang="en-US" smtClean="0"/>
              <a:t>‹#›</a:t>
            </a:fld>
            <a:endParaRPr lang="en-U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55EED324-B3E1-49F5-B370-970E009F5CDA}" type="datetimeFigureOut">
              <a:rPr lang="en-US" smtClean="0"/>
              <a:t>5/2/14</a:t>
            </a:fld>
            <a:endParaRPr lang="en-US"/>
          </a:p>
        </p:txBody>
      </p:sp>
      <p:sp>
        <p:nvSpPr>
          <p:cNvPr id="3" name="2 Marcador de pie de página"/>
          <p:cNvSpPr>
            <a:spLocks noGrp="1"/>
          </p:cNvSpPr>
          <p:nvPr>
            <p:ph type="ftr" sz="quarter" idx="11"/>
          </p:nvPr>
        </p:nvSpPr>
        <p:spPr/>
        <p:txBody>
          <a:bodyPr/>
          <a:lstStyle>
            <a:extLst/>
          </a:lstStyle>
          <a:p>
            <a:endParaRPr lang="en-US"/>
          </a:p>
        </p:txBody>
      </p:sp>
      <p:sp>
        <p:nvSpPr>
          <p:cNvPr id="4" name="3 Marcador de número de diapositiva"/>
          <p:cNvSpPr>
            <a:spLocks noGrp="1"/>
          </p:cNvSpPr>
          <p:nvPr>
            <p:ph type="sldNum" sz="quarter" idx="12"/>
          </p:nvPr>
        </p:nvSpPr>
        <p:spPr/>
        <p:txBody>
          <a:bodyPr/>
          <a:lstStyle>
            <a:extLst/>
          </a:lstStyle>
          <a:p>
            <a:fld id="{F49AC648-ADC4-4DA6-9B32-28EEEE6389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55EED324-B3E1-49F5-B370-970E009F5CDA}" type="datetimeFigureOut">
              <a:rPr lang="en-US" smtClean="0"/>
              <a:t>5/2/14</a:t>
            </a:fld>
            <a:endParaRPr lang="en-US"/>
          </a:p>
        </p:txBody>
      </p:sp>
      <p:sp>
        <p:nvSpPr>
          <p:cNvPr id="6" name="5 Marcador de pie de página"/>
          <p:cNvSpPr>
            <a:spLocks noGrp="1"/>
          </p:cNvSpPr>
          <p:nvPr>
            <p:ph type="ftr" sz="quarter" idx="11"/>
          </p:nvPr>
        </p:nvSpPr>
        <p:spPr/>
        <p:txBody>
          <a:bodyPr/>
          <a:lstStyle>
            <a:extLst/>
          </a:lstStyle>
          <a:p>
            <a:endParaRPr lang="en-US"/>
          </a:p>
        </p:txBody>
      </p:sp>
      <p:sp>
        <p:nvSpPr>
          <p:cNvPr id="7" name="6 Marcador de número de diapositiva"/>
          <p:cNvSpPr>
            <a:spLocks noGrp="1"/>
          </p:cNvSpPr>
          <p:nvPr>
            <p:ph type="sldNum" sz="quarter" idx="12"/>
          </p:nvPr>
        </p:nvSpPr>
        <p:spPr/>
        <p:txBody>
          <a:bodyPr/>
          <a:lstStyle>
            <a:extLst/>
          </a:lstStyle>
          <a:p>
            <a:fld id="{F49AC648-ADC4-4DA6-9B32-28EEEE63898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55EED324-B3E1-49F5-B370-970E009F5CDA}" type="datetimeFigureOut">
              <a:rPr lang="en-US" smtClean="0"/>
              <a:t>5/2/14</a:t>
            </a:fld>
            <a:endParaRPr lang="en-U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F49AC648-ADC4-4DA6-9B32-28EEEE638989}" type="slidenum">
              <a:rPr lang="en-US" smtClean="0"/>
              <a:t>‹#›</a:t>
            </a:fld>
            <a:endParaRPr lang="en-U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5EED324-B3E1-49F5-B370-970E009F5CDA}" type="datetimeFigureOut">
              <a:rPr lang="en-US" smtClean="0"/>
              <a:t>5/2/14</a:t>
            </a:fld>
            <a:endParaRPr lang="en-U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49AC648-ADC4-4DA6-9B32-28EEEE6389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1" Type="http://schemas.openxmlformats.org/officeDocument/2006/relationships/image" Target="../media/image12.emf"/><Relationship Id="rId12" Type="http://schemas.openxmlformats.org/officeDocument/2006/relationships/image" Target="../media/image13.emf"/><Relationship Id="rId13" Type="http://schemas.openxmlformats.org/officeDocument/2006/relationships/image" Target="../media/image14.emf"/><Relationship Id="rId14" Type="http://schemas.openxmlformats.org/officeDocument/2006/relationships/image" Target="../media/image15.emf"/><Relationship Id="rId15" Type="http://schemas.openxmlformats.org/officeDocument/2006/relationships/image" Target="../media/image16.emf"/><Relationship Id="rId16" Type="http://schemas.openxmlformats.org/officeDocument/2006/relationships/image" Target="../media/image17.emf"/><Relationship Id="rId17" Type="http://schemas.openxmlformats.org/officeDocument/2006/relationships/image" Target="../media/image18.emf"/><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emf"/><Relationship Id="rId7" Type="http://schemas.openxmlformats.org/officeDocument/2006/relationships/image" Target="../media/image8.png"/><Relationship Id="rId8" Type="http://schemas.openxmlformats.org/officeDocument/2006/relationships/image" Target="../media/image9.emf"/><Relationship Id="rId9" Type="http://schemas.openxmlformats.org/officeDocument/2006/relationships/image" Target="../media/image10.emf"/><Relationship Id="rId10"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28600" y="1676400"/>
            <a:ext cx="8763000" cy="1829761"/>
          </a:xfrm>
        </p:spPr>
        <p:txBody>
          <a:bodyPr>
            <a:normAutofit fontScale="90000"/>
          </a:bodyPr>
          <a:lstStyle/>
          <a:p>
            <a:pPr algn="ctr"/>
            <a:r>
              <a:rPr lang="en-US" sz="3600" cap="small" dirty="0" smtClean="0">
                <a:effectLst>
                  <a:outerShdw blurRad="38100" dist="38100" dir="2700000" algn="tl">
                    <a:srgbClr val="000000">
                      <a:alpha val="43137"/>
                    </a:srgbClr>
                  </a:outerShdw>
                </a:effectLst>
              </a:rPr>
              <a:t>Banking Systems under </a:t>
            </a:r>
            <a:r>
              <a:rPr lang="en-US" sz="3600" cap="small" dirty="0">
                <a:effectLst>
                  <a:outerShdw blurRad="38100" dist="38100" dir="2700000" algn="tl">
                    <a:srgbClr val="000000">
                      <a:alpha val="43137"/>
                    </a:srgbClr>
                  </a:outerShdw>
                </a:effectLst>
              </a:rPr>
              <a:t>Network </a:t>
            </a:r>
            <a:r>
              <a:rPr lang="en-US" sz="3600" cap="small" dirty="0" smtClean="0">
                <a:effectLst>
                  <a:outerShdw blurRad="38100" dist="38100" dir="2700000" algn="tl">
                    <a:srgbClr val="000000">
                      <a:alpha val="43137"/>
                    </a:srgbClr>
                  </a:outerShdw>
                </a:effectLst>
              </a:rPr>
              <a:t>Theory</a:t>
            </a:r>
            <a:r>
              <a:rPr lang="en-US" sz="3200" cap="small" dirty="0" smtClean="0">
                <a:effectLst>
                  <a:outerShdw blurRad="38100" dist="38100" dir="2700000" algn="tl">
                    <a:srgbClr val="000000">
                      <a:alpha val="43137"/>
                    </a:srgbClr>
                  </a:outerShdw>
                </a:effectLst>
              </a:rPr>
              <a:t/>
            </a:r>
            <a:br>
              <a:rPr lang="en-US" sz="3200" cap="small" dirty="0" smtClean="0">
                <a:effectLst>
                  <a:outerShdw blurRad="38100" dist="38100" dir="2700000" algn="tl">
                    <a:srgbClr val="000000">
                      <a:alpha val="43137"/>
                    </a:srgbClr>
                  </a:outerShdw>
                </a:effectLst>
              </a:rPr>
            </a:br>
            <a:r>
              <a:rPr lang="en-US" sz="3200" cap="small" dirty="0" smtClean="0">
                <a:effectLst>
                  <a:outerShdw blurRad="38100" dist="38100" dir="2700000" algn="tl">
                    <a:srgbClr val="000000">
                      <a:alpha val="43137"/>
                    </a:srgbClr>
                  </a:outerShdw>
                </a:effectLst>
              </a:rPr>
              <a:t/>
            </a:r>
            <a:br>
              <a:rPr lang="en-US" sz="3200" cap="small" dirty="0" smtClean="0">
                <a:effectLst>
                  <a:outerShdw blurRad="38100" dist="38100" dir="2700000" algn="tl">
                    <a:srgbClr val="000000">
                      <a:alpha val="43137"/>
                    </a:srgbClr>
                  </a:outerShdw>
                </a:effectLst>
              </a:rPr>
            </a:br>
            <a:r>
              <a:rPr lang="en-US" sz="3200" cap="small" dirty="0" smtClean="0">
                <a:effectLst>
                  <a:outerShdw blurRad="38100" dist="38100" dir="2700000" algn="tl">
                    <a:srgbClr val="000000">
                      <a:alpha val="43137"/>
                    </a:srgbClr>
                  </a:outerShdw>
                </a:effectLst>
              </a:rPr>
              <a:t>Case: Venezuela, 1998-2013</a:t>
            </a:r>
            <a:br>
              <a:rPr lang="en-US" sz="3200" cap="small" dirty="0" smtClean="0">
                <a:effectLst>
                  <a:outerShdw blurRad="38100" dist="38100" dir="2700000" algn="tl">
                    <a:srgbClr val="000000">
                      <a:alpha val="43137"/>
                    </a:srgbClr>
                  </a:outerShdw>
                </a:effectLst>
              </a:rPr>
            </a:br>
            <a:r>
              <a:rPr lang="en-US" sz="3200" cap="small" dirty="0" smtClean="0">
                <a:effectLst>
                  <a:outerShdw blurRad="38100" dist="38100" dir="2700000" algn="tl">
                    <a:srgbClr val="000000">
                      <a:alpha val="43137"/>
                    </a:srgbClr>
                  </a:outerShdw>
                </a:effectLst>
              </a:rPr>
              <a:t>(in process)</a:t>
            </a:r>
            <a:r>
              <a:rPr lang="en-US" sz="3200" dirty="0">
                <a:effectLst>
                  <a:outerShdw blurRad="38100" dist="38100" dir="2700000" algn="tl">
                    <a:srgbClr val="000000">
                      <a:alpha val="43137"/>
                    </a:srgbClr>
                  </a:outerShdw>
                </a:effectLst>
              </a:rPr>
              <a:t/>
            </a:r>
            <a:br>
              <a:rPr lang="en-US" sz="3200" dirty="0">
                <a:effectLst>
                  <a:outerShdw blurRad="38100" dist="38100" dir="2700000" algn="tl">
                    <a:srgbClr val="000000">
                      <a:alpha val="43137"/>
                    </a:srgbClr>
                  </a:outerShdw>
                </a:effectLst>
              </a:rPr>
            </a:br>
            <a:endParaRPr lang="en-US" sz="3200" dirty="0">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152400" y="4449807"/>
            <a:ext cx="8991600" cy="579393"/>
          </a:xfrm>
        </p:spPr>
        <p:txBody>
          <a:bodyPr>
            <a:normAutofit/>
          </a:bodyPr>
          <a:lstStyle/>
          <a:p>
            <a:r>
              <a:rPr lang="en-US" sz="1800" dirty="0" smtClean="0"/>
              <a:t>Adam Avakian, Dror Y. Kenett, H. Eugene Stanley and </a:t>
            </a:r>
            <a:r>
              <a:rPr lang="en-US" sz="1800" dirty="0" err="1" smtClean="0"/>
              <a:t>Sary</a:t>
            </a:r>
            <a:r>
              <a:rPr lang="en-US" sz="1800" dirty="0" smtClean="0"/>
              <a:t> Levy-</a:t>
            </a:r>
            <a:r>
              <a:rPr lang="en-US" sz="1800" dirty="0" err="1" smtClean="0"/>
              <a:t>Carciente</a:t>
            </a:r>
            <a:r>
              <a:rPr lang="en-US" sz="1800" dirty="0" smtClean="0"/>
              <a:t> </a:t>
            </a:r>
            <a:endParaRPr lang="en-US" sz="1800" dirty="0"/>
          </a:p>
        </p:txBody>
      </p:sp>
      <p:sp>
        <p:nvSpPr>
          <p:cNvPr id="4" name="3 CuadroTexto"/>
          <p:cNvSpPr txBox="1"/>
          <p:nvPr/>
        </p:nvSpPr>
        <p:spPr>
          <a:xfrm>
            <a:off x="3733800" y="6334244"/>
            <a:ext cx="1449436" cy="369332"/>
          </a:xfrm>
          <a:prstGeom prst="rect">
            <a:avLst/>
          </a:prstGeom>
          <a:noFill/>
        </p:spPr>
        <p:txBody>
          <a:bodyPr wrap="none" rtlCol="0">
            <a:spAutoFit/>
          </a:bodyPr>
          <a:lstStyle/>
          <a:p>
            <a:r>
              <a:rPr lang="en-US" dirty="0" smtClean="0"/>
              <a:t>April, 2014</a:t>
            </a:r>
            <a:endParaRPr lang="en-US" dirty="0"/>
          </a:p>
        </p:txBody>
      </p:sp>
      <p:pic>
        <p:nvPicPr>
          <p:cNvPr id="5" name="Picture 4"/>
          <p:cNvPicPr>
            <a:picLocks noChangeAspect="1"/>
          </p:cNvPicPr>
          <p:nvPr/>
        </p:nvPicPr>
        <p:blipFill>
          <a:blip r:embed="rId2"/>
          <a:stretch>
            <a:fillRect/>
          </a:stretch>
        </p:blipFill>
        <p:spPr>
          <a:xfrm>
            <a:off x="228600" y="5715000"/>
            <a:ext cx="1693437" cy="901700"/>
          </a:xfrm>
          <a:prstGeom prst="rect">
            <a:avLst/>
          </a:prstGeom>
        </p:spPr>
      </p:pic>
    </p:spTree>
    <p:extLst>
      <p:ext uri="{BB962C8B-B14F-4D97-AF65-F5344CB8AC3E}">
        <p14:creationId xmlns:p14="http://schemas.microsoft.com/office/powerpoint/2010/main" val="2677157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3400" y="152400"/>
            <a:ext cx="8229600" cy="1143000"/>
          </a:xfrm>
        </p:spPr>
        <p:txBody>
          <a:bodyPr>
            <a:normAutofit/>
          </a:bodyPr>
          <a:lstStyle/>
          <a:p>
            <a:pPr algn="r"/>
            <a:r>
              <a:rPr lang="en-US" cap="small" dirty="0" smtClean="0"/>
              <a:t>Asset Class Network</a:t>
            </a:r>
            <a:endParaRPr lang="en-US" cap="small" dirty="0"/>
          </a:p>
        </p:txBody>
      </p:sp>
      <p:pic>
        <p:nvPicPr>
          <p:cNvPr id="2" name="Picture 1" descr="fig199801b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990600"/>
            <a:ext cx="4007818" cy="4974086"/>
          </a:xfrm>
          <a:prstGeom prst="rect">
            <a:avLst/>
          </a:prstGeom>
        </p:spPr>
      </p:pic>
      <p:pic>
        <p:nvPicPr>
          <p:cNvPr id="6" name="Picture 5" descr="fig199801b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1" y="974856"/>
            <a:ext cx="3886200" cy="4892544"/>
          </a:xfrm>
          <a:prstGeom prst="rect">
            <a:avLst/>
          </a:prstGeom>
        </p:spPr>
      </p:pic>
      <p:sp>
        <p:nvSpPr>
          <p:cNvPr id="7" name="TextBox 6"/>
          <p:cNvSpPr txBox="1"/>
          <p:nvPr/>
        </p:nvSpPr>
        <p:spPr>
          <a:xfrm>
            <a:off x="5791200" y="5715000"/>
            <a:ext cx="1973730" cy="369332"/>
          </a:xfrm>
          <a:prstGeom prst="rect">
            <a:avLst/>
          </a:prstGeom>
          <a:noFill/>
        </p:spPr>
        <p:txBody>
          <a:bodyPr wrap="none" rtlCol="0">
            <a:spAutoFit/>
          </a:bodyPr>
          <a:lstStyle/>
          <a:p>
            <a:r>
              <a:rPr lang="en-US" dirty="0" smtClean="0"/>
              <a:t>December 2013</a:t>
            </a:r>
          </a:p>
        </p:txBody>
      </p:sp>
      <p:sp>
        <p:nvSpPr>
          <p:cNvPr id="8" name="TextBox 7"/>
          <p:cNvSpPr txBox="1"/>
          <p:nvPr/>
        </p:nvSpPr>
        <p:spPr>
          <a:xfrm>
            <a:off x="1371600" y="5715000"/>
            <a:ext cx="1682685" cy="369332"/>
          </a:xfrm>
          <a:prstGeom prst="rect">
            <a:avLst/>
          </a:prstGeom>
          <a:noFill/>
        </p:spPr>
        <p:txBody>
          <a:bodyPr wrap="none" rtlCol="0">
            <a:spAutoFit/>
          </a:bodyPr>
          <a:lstStyle/>
          <a:p>
            <a:r>
              <a:rPr lang="en-US" dirty="0" smtClean="0"/>
              <a:t>January 1998</a:t>
            </a:r>
          </a:p>
        </p:txBody>
      </p:sp>
    </p:spTree>
    <p:extLst>
      <p:ext uri="{BB962C8B-B14F-4D97-AF65-F5344CB8AC3E}">
        <p14:creationId xmlns:p14="http://schemas.microsoft.com/office/powerpoint/2010/main" val="31595286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3400" y="152400"/>
            <a:ext cx="8229600" cy="1143000"/>
          </a:xfrm>
        </p:spPr>
        <p:txBody>
          <a:bodyPr/>
          <a:lstStyle/>
          <a:p>
            <a:pPr algn="r"/>
            <a:r>
              <a:rPr lang="en-US" cap="small" dirty="0" smtClean="0"/>
              <a:t>Credit Class Network</a:t>
            </a:r>
            <a:endParaRPr lang="en-US" cap="small" dirty="0"/>
          </a:p>
        </p:txBody>
      </p:sp>
      <p:pic>
        <p:nvPicPr>
          <p:cNvPr id="2" name="Picture 1" descr="fig199901b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219200"/>
            <a:ext cx="4182333" cy="4758471"/>
          </a:xfrm>
          <a:prstGeom prst="rect">
            <a:avLst/>
          </a:prstGeom>
        </p:spPr>
      </p:pic>
      <p:pic>
        <p:nvPicPr>
          <p:cNvPr id="4" name="Picture 3" descr="fig201312b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1591" y="1143000"/>
            <a:ext cx="3876156" cy="4724400"/>
          </a:xfrm>
          <a:prstGeom prst="rect">
            <a:avLst/>
          </a:prstGeom>
        </p:spPr>
      </p:pic>
      <p:sp>
        <p:nvSpPr>
          <p:cNvPr id="5" name="TextBox 4"/>
          <p:cNvSpPr txBox="1"/>
          <p:nvPr/>
        </p:nvSpPr>
        <p:spPr>
          <a:xfrm>
            <a:off x="5867400" y="5638800"/>
            <a:ext cx="1973730" cy="369332"/>
          </a:xfrm>
          <a:prstGeom prst="rect">
            <a:avLst/>
          </a:prstGeom>
          <a:noFill/>
        </p:spPr>
        <p:txBody>
          <a:bodyPr wrap="none" rtlCol="0">
            <a:spAutoFit/>
          </a:bodyPr>
          <a:lstStyle/>
          <a:p>
            <a:r>
              <a:rPr lang="en-US" dirty="0" smtClean="0"/>
              <a:t>December 2013</a:t>
            </a:r>
          </a:p>
        </p:txBody>
      </p:sp>
      <p:sp>
        <p:nvSpPr>
          <p:cNvPr id="6" name="TextBox 5"/>
          <p:cNvSpPr txBox="1"/>
          <p:nvPr/>
        </p:nvSpPr>
        <p:spPr>
          <a:xfrm>
            <a:off x="1371600" y="5638800"/>
            <a:ext cx="1682685" cy="369332"/>
          </a:xfrm>
          <a:prstGeom prst="rect">
            <a:avLst/>
          </a:prstGeom>
          <a:noFill/>
        </p:spPr>
        <p:txBody>
          <a:bodyPr wrap="none" rtlCol="0">
            <a:spAutoFit/>
          </a:bodyPr>
          <a:lstStyle/>
          <a:p>
            <a:r>
              <a:rPr lang="en-US" dirty="0" smtClean="0"/>
              <a:t>January 1999</a:t>
            </a:r>
          </a:p>
        </p:txBody>
      </p:sp>
    </p:spTree>
    <p:extLst>
      <p:ext uri="{BB962C8B-B14F-4D97-AF65-F5344CB8AC3E}">
        <p14:creationId xmlns:p14="http://schemas.microsoft.com/office/powerpoint/2010/main" val="381017887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3400" y="152400"/>
            <a:ext cx="8229600" cy="1143000"/>
          </a:xfrm>
        </p:spPr>
        <p:txBody>
          <a:bodyPr/>
          <a:lstStyle/>
          <a:p>
            <a:pPr algn="r"/>
            <a:r>
              <a:rPr lang="en-US" cap="small" dirty="0" smtClean="0"/>
              <a:t>Security Class network</a:t>
            </a:r>
            <a:endParaRPr lang="en-US" cap="small" dirty="0"/>
          </a:p>
        </p:txBody>
      </p:sp>
      <p:pic>
        <p:nvPicPr>
          <p:cNvPr id="4" name="Picture 3" descr="fig200506bp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436913"/>
            <a:ext cx="3943350" cy="4506686"/>
          </a:xfrm>
          <a:prstGeom prst="rect">
            <a:avLst/>
          </a:prstGeom>
        </p:spPr>
      </p:pic>
      <p:pic>
        <p:nvPicPr>
          <p:cNvPr id="5" name="Picture 4" descr="fig201312bp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984184"/>
            <a:ext cx="4238249" cy="4959416"/>
          </a:xfrm>
          <a:prstGeom prst="rect">
            <a:avLst/>
          </a:prstGeom>
        </p:spPr>
      </p:pic>
      <p:sp>
        <p:nvSpPr>
          <p:cNvPr id="6" name="TextBox 5"/>
          <p:cNvSpPr txBox="1"/>
          <p:nvPr/>
        </p:nvSpPr>
        <p:spPr>
          <a:xfrm>
            <a:off x="1981200" y="5638800"/>
            <a:ext cx="1341283" cy="369332"/>
          </a:xfrm>
          <a:prstGeom prst="rect">
            <a:avLst/>
          </a:prstGeom>
          <a:noFill/>
        </p:spPr>
        <p:txBody>
          <a:bodyPr wrap="none" rtlCol="0">
            <a:spAutoFit/>
          </a:bodyPr>
          <a:lstStyle/>
          <a:p>
            <a:r>
              <a:rPr lang="en-US" dirty="0" smtClean="0"/>
              <a:t>June 2005</a:t>
            </a:r>
            <a:endParaRPr lang="en-US" dirty="0"/>
          </a:p>
        </p:txBody>
      </p:sp>
      <p:sp>
        <p:nvSpPr>
          <p:cNvPr id="7" name="TextBox 6"/>
          <p:cNvSpPr txBox="1"/>
          <p:nvPr/>
        </p:nvSpPr>
        <p:spPr>
          <a:xfrm>
            <a:off x="6019800" y="5638800"/>
            <a:ext cx="1973730" cy="369332"/>
          </a:xfrm>
          <a:prstGeom prst="rect">
            <a:avLst/>
          </a:prstGeom>
          <a:noFill/>
        </p:spPr>
        <p:txBody>
          <a:bodyPr wrap="none" rtlCol="0">
            <a:spAutoFit/>
          </a:bodyPr>
          <a:lstStyle/>
          <a:p>
            <a:r>
              <a:rPr lang="en-US" dirty="0" smtClean="0"/>
              <a:t>December 2013</a:t>
            </a:r>
          </a:p>
        </p:txBody>
      </p:sp>
    </p:spTree>
    <p:extLst>
      <p:ext uri="{BB962C8B-B14F-4D97-AF65-F5344CB8AC3E}">
        <p14:creationId xmlns:p14="http://schemas.microsoft.com/office/powerpoint/2010/main" val="22017847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28600" y="1371600"/>
            <a:ext cx="8763000" cy="4525963"/>
          </a:xfrm>
        </p:spPr>
        <p:txBody>
          <a:bodyPr>
            <a:normAutofit/>
          </a:bodyPr>
          <a:lstStyle/>
          <a:p>
            <a:r>
              <a:rPr lang="en-US" sz="2400" dirty="0" smtClean="0"/>
              <a:t>The 2008 financial crisis </a:t>
            </a:r>
            <a:r>
              <a:rPr lang="en-US" sz="2400" dirty="0" smtClean="0"/>
              <a:t>proved we need new ways to think about </a:t>
            </a:r>
            <a:r>
              <a:rPr lang="en-US" sz="2400" dirty="0" smtClean="0"/>
              <a:t>systemic risk</a:t>
            </a:r>
          </a:p>
          <a:p>
            <a:pPr lvl="1"/>
            <a:r>
              <a:rPr lang="en-US" sz="2000" dirty="0" smtClean="0"/>
              <a:t>“Too big to fail” became “Too interconnected to fail” </a:t>
            </a:r>
            <a:endParaRPr lang="en-US" sz="2000" dirty="0" smtClean="0"/>
          </a:p>
          <a:p>
            <a:pPr lvl="1"/>
            <a:r>
              <a:rPr lang="en-US" sz="2000" dirty="0" smtClean="0"/>
              <a:t>Current regulation stresses the health of the banks, i.e. nodes, but not of the network, i.e. the financial system, as a whole</a:t>
            </a:r>
            <a:endParaRPr lang="en-US" sz="2000" dirty="0" smtClean="0"/>
          </a:p>
          <a:p>
            <a:r>
              <a:rPr lang="en-US" sz="2400" dirty="0" smtClean="0"/>
              <a:t>Network </a:t>
            </a:r>
            <a:r>
              <a:rPr lang="en-US" sz="2400" dirty="0"/>
              <a:t>theory helps expose </a:t>
            </a:r>
            <a:r>
              <a:rPr lang="en-US" sz="2400" dirty="0" smtClean="0"/>
              <a:t>the effect of connections </a:t>
            </a:r>
            <a:r>
              <a:rPr lang="en-US" sz="2400" dirty="0"/>
              <a:t>between </a:t>
            </a:r>
            <a:r>
              <a:rPr lang="en-US" sz="2400" dirty="0" smtClean="0"/>
              <a:t>banks that can often lead to cascading failures not accounted for by traditional regulations</a:t>
            </a:r>
            <a:endParaRPr lang="en-US" sz="2400" dirty="0"/>
          </a:p>
        </p:txBody>
      </p:sp>
      <p:sp>
        <p:nvSpPr>
          <p:cNvPr id="3" name="2 Título"/>
          <p:cNvSpPr>
            <a:spLocks noGrp="1"/>
          </p:cNvSpPr>
          <p:nvPr>
            <p:ph type="title"/>
          </p:nvPr>
        </p:nvSpPr>
        <p:spPr/>
        <p:txBody>
          <a:bodyPr/>
          <a:lstStyle/>
          <a:p>
            <a:pPr algn="r"/>
            <a:r>
              <a:rPr lang="en-US" cap="small" dirty="0" smtClean="0"/>
              <a:t>Justification</a:t>
            </a:r>
            <a:endParaRPr lang="en-US" cap="small" dirty="0"/>
          </a:p>
        </p:txBody>
      </p:sp>
    </p:spTree>
    <p:extLst>
      <p:ext uri="{BB962C8B-B14F-4D97-AF65-F5344CB8AC3E}">
        <p14:creationId xmlns:p14="http://schemas.microsoft.com/office/powerpoint/2010/main" val="7191572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28600" y="1371600"/>
            <a:ext cx="8763000" cy="4525963"/>
          </a:xfrm>
        </p:spPr>
        <p:txBody>
          <a:bodyPr>
            <a:normAutofit/>
          </a:bodyPr>
          <a:lstStyle/>
          <a:p>
            <a:r>
              <a:rPr lang="en-US" sz="2400" dirty="0" smtClean="0"/>
              <a:t>Can we predict the next financial crisis?</a:t>
            </a:r>
          </a:p>
          <a:p>
            <a:endParaRPr lang="en-US" sz="2400" dirty="0" smtClean="0"/>
          </a:p>
          <a:p>
            <a:r>
              <a:rPr lang="en-US" sz="2400" dirty="0" smtClean="0"/>
              <a:t>Can we prevent the next financial crisis?</a:t>
            </a:r>
          </a:p>
          <a:p>
            <a:endParaRPr lang="en-US" sz="2400" dirty="0" smtClean="0"/>
          </a:p>
          <a:p>
            <a:r>
              <a:rPr lang="en-US" sz="2400" dirty="0" smtClean="0"/>
              <a:t>Can we influence new financial regulations?</a:t>
            </a:r>
            <a:endParaRPr lang="en-US" sz="2400" dirty="0" smtClean="0"/>
          </a:p>
        </p:txBody>
      </p:sp>
      <p:sp>
        <p:nvSpPr>
          <p:cNvPr id="3" name="2 Título"/>
          <p:cNvSpPr>
            <a:spLocks noGrp="1"/>
          </p:cNvSpPr>
          <p:nvPr>
            <p:ph type="title"/>
          </p:nvPr>
        </p:nvSpPr>
        <p:spPr/>
        <p:txBody>
          <a:bodyPr/>
          <a:lstStyle/>
          <a:p>
            <a:pPr algn="r"/>
            <a:r>
              <a:rPr lang="en-US" cap="small" dirty="0" smtClean="0"/>
              <a:t>Questions</a:t>
            </a:r>
            <a:endParaRPr lang="en-US" cap="small" dirty="0"/>
          </a:p>
        </p:txBody>
      </p:sp>
    </p:spTree>
    <p:extLst>
      <p:ext uri="{BB962C8B-B14F-4D97-AF65-F5344CB8AC3E}">
        <p14:creationId xmlns:p14="http://schemas.microsoft.com/office/powerpoint/2010/main" val="19921804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09600" y="1219200"/>
            <a:ext cx="8229600" cy="4864291"/>
          </a:xfrm>
        </p:spPr>
        <p:txBody>
          <a:bodyPr>
            <a:normAutofit/>
          </a:bodyPr>
          <a:lstStyle/>
          <a:p>
            <a:endParaRPr lang="en-US" sz="2400" dirty="0" smtClean="0"/>
          </a:p>
          <a:p>
            <a:r>
              <a:rPr lang="en-US" sz="2400" dirty="0" smtClean="0"/>
              <a:t>To </a:t>
            </a:r>
            <a:r>
              <a:rPr lang="en-US" sz="2400" dirty="0"/>
              <a:t>describe the topology of the Venezuelan banking system based on Network Theory models</a:t>
            </a:r>
          </a:p>
          <a:p>
            <a:r>
              <a:rPr lang="en-US" sz="2400" dirty="0" smtClean="0"/>
              <a:t>To explore </a:t>
            </a:r>
            <a:r>
              <a:rPr lang="en-US" sz="2400" dirty="0"/>
              <a:t>and </a:t>
            </a:r>
            <a:r>
              <a:rPr lang="en-US" sz="2400" dirty="0" smtClean="0"/>
              <a:t>show </a:t>
            </a:r>
            <a:r>
              <a:rPr lang="en-US" sz="2400" dirty="0"/>
              <a:t>the transformation of the system during the period 1998-</a:t>
            </a:r>
            <a:r>
              <a:rPr lang="en-US" sz="2400" dirty="0" smtClean="0"/>
              <a:t>2013 and better understand the effects of historical changes to bank laws</a:t>
            </a:r>
            <a:endParaRPr lang="en-US" sz="2400" dirty="0"/>
          </a:p>
          <a:p>
            <a:r>
              <a:rPr lang="en-US" sz="2400" dirty="0" smtClean="0"/>
              <a:t>To simulate </a:t>
            </a:r>
            <a:r>
              <a:rPr lang="en-US" sz="2400" dirty="0"/>
              <a:t>shock scenarios </a:t>
            </a:r>
            <a:r>
              <a:rPr lang="en-US" sz="2400" dirty="0" smtClean="0"/>
              <a:t>and evaluate </a:t>
            </a:r>
            <a:r>
              <a:rPr lang="en-US" sz="2400" dirty="0"/>
              <a:t>their impacts</a:t>
            </a:r>
          </a:p>
          <a:p>
            <a:endParaRPr lang="en-US" sz="2400" dirty="0"/>
          </a:p>
          <a:p>
            <a:endParaRPr lang="en-US" sz="2400" dirty="0"/>
          </a:p>
          <a:p>
            <a:endParaRPr lang="en-US" sz="2400" dirty="0"/>
          </a:p>
        </p:txBody>
      </p:sp>
      <p:sp>
        <p:nvSpPr>
          <p:cNvPr id="4" name="2 Título"/>
          <p:cNvSpPr>
            <a:spLocks noGrp="1"/>
          </p:cNvSpPr>
          <p:nvPr>
            <p:ph type="title"/>
          </p:nvPr>
        </p:nvSpPr>
        <p:spPr>
          <a:xfrm>
            <a:off x="457200" y="152400"/>
            <a:ext cx="8229600" cy="1143000"/>
          </a:xfrm>
        </p:spPr>
        <p:txBody>
          <a:bodyPr/>
          <a:lstStyle/>
          <a:p>
            <a:pPr algn="r"/>
            <a:r>
              <a:rPr lang="en-US" cap="small" dirty="0" smtClean="0"/>
              <a:t>Our project</a:t>
            </a:r>
            <a:endParaRPr lang="en-US" cap="small" dirty="0"/>
          </a:p>
        </p:txBody>
      </p:sp>
    </p:spTree>
    <p:extLst>
      <p:ext uri="{BB962C8B-B14F-4D97-AF65-F5344CB8AC3E}">
        <p14:creationId xmlns:p14="http://schemas.microsoft.com/office/powerpoint/2010/main" val="3718964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n-US" dirty="0" smtClean="0"/>
              <a:t>Data:</a:t>
            </a:r>
          </a:p>
          <a:p>
            <a:pPr marL="109728" indent="0">
              <a:buNone/>
            </a:pPr>
            <a:r>
              <a:rPr lang="en-US" dirty="0" smtClean="0"/>
              <a:t>Balance Sheet information of each of the institutions of the banking system in monthly basis, from 1998-2013</a:t>
            </a:r>
          </a:p>
          <a:p>
            <a:pPr marL="109728" indent="0">
              <a:buNone/>
            </a:pPr>
            <a:endParaRPr lang="en-US" dirty="0" smtClean="0"/>
          </a:p>
          <a:p>
            <a:r>
              <a:rPr lang="en-US" dirty="0" smtClean="0"/>
              <a:t>Method:</a:t>
            </a:r>
          </a:p>
          <a:p>
            <a:pPr marL="109728" indent="0">
              <a:buNone/>
            </a:pPr>
            <a:r>
              <a:rPr lang="en-US" dirty="0" smtClean="0"/>
              <a:t>Modeling a Bipartite Network: Assets-Banks</a:t>
            </a:r>
          </a:p>
          <a:p>
            <a:pPr marL="109728" indent="0">
              <a:buNone/>
            </a:pPr>
            <a:r>
              <a:rPr lang="en-US" dirty="0" smtClean="0"/>
              <a:t>Simulation of shock scenarios</a:t>
            </a:r>
          </a:p>
          <a:p>
            <a:endParaRPr lang="en-US" dirty="0" smtClean="0"/>
          </a:p>
        </p:txBody>
      </p:sp>
      <p:sp>
        <p:nvSpPr>
          <p:cNvPr id="3" name="2 Título"/>
          <p:cNvSpPr>
            <a:spLocks noGrp="1"/>
          </p:cNvSpPr>
          <p:nvPr>
            <p:ph type="title"/>
          </p:nvPr>
        </p:nvSpPr>
        <p:spPr/>
        <p:txBody>
          <a:bodyPr/>
          <a:lstStyle/>
          <a:p>
            <a:pPr algn="r"/>
            <a:r>
              <a:rPr lang="en-US" cap="small" dirty="0" smtClean="0"/>
              <a:t>Data &amp; Method</a:t>
            </a:r>
            <a:endParaRPr lang="en-US" cap="small" dirty="0"/>
          </a:p>
        </p:txBody>
      </p:sp>
    </p:spTree>
    <p:extLst>
      <p:ext uri="{BB962C8B-B14F-4D97-AF65-F5344CB8AC3E}">
        <p14:creationId xmlns:p14="http://schemas.microsoft.com/office/powerpoint/2010/main" val="13407657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3400" y="152400"/>
            <a:ext cx="8229600" cy="1143000"/>
          </a:xfrm>
        </p:spPr>
        <p:txBody>
          <a:bodyPr>
            <a:normAutofit/>
          </a:bodyPr>
          <a:lstStyle/>
          <a:p>
            <a:pPr algn="r"/>
            <a:r>
              <a:rPr lang="en-US" cap="small" dirty="0" smtClean="0"/>
              <a:t>Bipartite networks</a:t>
            </a:r>
            <a:endParaRPr lang="en-US" cap="small" dirty="0"/>
          </a:p>
        </p:txBody>
      </p:sp>
      <p:pic>
        <p:nvPicPr>
          <p:cNvPr id="4" name="Picture 3" descr="220px-Simple-bipartite-graph.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133600"/>
            <a:ext cx="3632200" cy="3632200"/>
          </a:xfrm>
          <a:prstGeom prst="rect">
            <a:avLst/>
          </a:prstGeom>
        </p:spPr>
      </p:pic>
      <p:sp>
        <p:nvSpPr>
          <p:cNvPr id="9" name="1 Marcador de contenido"/>
          <p:cNvSpPr>
            <a:spLocks noGrp="1"/>
          </p:cNvSpPr>
          <p:nvPr>
            <p:ph idx="1"/>
          </p:nvPr>
        </p:nvSpPr>
        <p:spPr>
          <a:xfrm>
            <a:off x="457200" y="1481329"/>
            <a:ext cx="8229600" cy="2709672"/>
          </a:xfrm>
        </p:spPr>
        <p:txBody>
          <a:bodyPr/>
          <a:lstStyle/>
          <a:p>
            <a:r>
              <a:rPr lang="en-US" dirty="0" smtClean="0"/>
              <a:t>Edges only exist across two subsets of nodes</a:t>
            </a:r>
          </a:p>
          <a:p>
            <a:pPr marL="109728" indent="0">
              <a:buNone/>
            </a:pPr>
            <a:endParaRPr lang="en-US" dirty="0" smtClean="0"/>
          </a:p>
        </p:txBody>
      </p:sp>
    </p:spTree>
    <p:extLst>
      <p:ext uri="{BB962C8B-B14F-4D97-AF65-F5344CB8AC3E}">
        <p14:creationId xmlns:p14="http://schemas.microsoft.com/office/powerpoint/2010/main" val="12527679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3400" y="152400"/>
            <a:ext cx="8229600" cy="1143000"/>
          </a:xfrm>
        </p:spPr>
        <p:txBody>
          <a:bodyPr>
            <a:normAutofit/>
          </a:bodyPr>
          <a:lstStyle/>
          <a:p>
            <a:pPr algn="r"/>
            <a:r>
              <a:rPr lang="en-US" cap="small" dirty="0" smtClean="0"/>
              <a:t>Bipartite networks</a:t>
            </a:r>
            <a:endParaRPr lang="en-US" cap="small" dirty="0"/>
          </a:p>
        </p:txBody>
      </p:sp>
      <p:pic>
        <p:nvPicPr>
          <p:cNvPr id="4" name="Picture 3" descr="220px-Simple-bipartite-graph.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133600"/>
            <a:ext cx="3632200" cy="3632200"/>
          </a:xfrm>
          <a:prstGeom prst="rect">
            <a:avLst/>
          </a:prstGeom>
        </p:spPr>
      </p:pic>
      <p:sp>
        <p:nvSpPr>
          <p:cNvPr id="9" name="1 Marcador de contenido"/>
          <p:cNvSpPr>
            <a:spLocks noGrp="1"/>
          </p:cNvSpPr>
          <p:nvPr>
            <p:ph idx="1"/>
          </p:nvPr>
        </p:nvSpPr>
        <p:spPr>
          <a:xfrm>
            <a:off x="457200" y="1481329"/>
            <a:ext cx="8229600" cy="2709672"/>
          </a:xfrm>
        </p:spPr>
        <p:txBody>
          <a:bodyPr/>
          <a:lstStyle/>
          <a:p>
            <a:r>
              <a:rPr lang="en-US" dirty="0" smtClean="0"/>
              <a:t>Edges only exist across two subsets of nodes</a:t>
            </a:r>
          </a:p>
          <a:p>
            <a:pPr marL="109728" indent="0">
              <a:buNone/>
            </a:pPr>
            <a:endParaRPr lang="en-US" dirty="0" smtClean="0"/>
          </a:p>
        </p:txBody>
      </p:sp>
      <p:sp>
        <p:nvSpPr>
          <p:cNvPr id="15" name="Freeform 14"/>
          <p:cNvSpPr/>
          <p:nvPr/>
        </p:nvSpPr>
        <p:spPr>
          <a:xfrm>
            <a:off x="2235193" y="2726267"/>
            <a:ext cx="795874" cy="1828800"/>
          </a:xfrm>
          <a:custGeom>
            <a:avLst/>
            <a:gdLst>
              <a:gd name="connsiteX0" fmla="*/ 795874 w 795874"/>
              <a:gd name="connsiteY0" fmla="*/ 0 h 1828800"/>
              <a:gd name="connsiteX1" fmla="*/ 7 w 795874"/>
              <a:gd name="connsiteY1" fmla="*/ 897466 h 1828800"/>
              <a:gd name="connsiteX2" fmla="*/ 778940 w 795874"/>
              <a:gd name="connsiteY2" fmla="*/ 1828800 h 1828800"/>
            </a:gdLst>
            <a:ahLst/>
            <a:cxnLst>
              <a:cxn ang="0">
                <a:pos x="connsiteX0" y="connsiteY0"/>
              </a:cxn>
              <a:cxn ang="0">
                <a:pos x="connsiteX1" y="connsiteY1"/>
              </a:cxn>
              <a:cxn ang="0">
                <a:pos x="connsiteX2" y="connsiteY2"/>
              </a:cxn>
            </a:cxnLst>
            <a:rect l="l" t="t" r="r" b="b"/>
            <a:pathLst>
              <a:path w="795874" h="1828800">
                <a:moveTo>
                  <a:pt x="795874" y="0"/>
                </a:moveTo>
                <a:cubicBezTo>
                  <a:pt x="399351" y="296333"/>
                  <a:pt x="2829" y="592666"/>
                  <a:pt x="7" y="897466"/>
                </a:cubicBezTo>
                <a:cubicBezTo>
                  <a:pt x="-2815" y="1202266"/>
                  <a:pt x="778940" y="1828800"/>
                  <a:pt x="778940" y="1828800"/>
                </a:cubicBezTo>
              </a:path>
            </a:pathLst>
          </a:custGeom>
          <a:noFill/>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7611642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3400" y="152400"/>
            <a:ext cx="8229600" cy="1143000"/>
          </a:xfrm>
        </p:spPr>
        <p:txBody>
          <a:bodyPr>
            <a:normAutofit/>
          </a:bodyPr>
          <a:lstStyle/>
          <a:p>
            <a:pPr algn="r"/>
            <a:r>
              <a:rPr lang="en-US" cap="small" dirty="0" smtClean="0"/>
              <a:t>Bipartite networks</a:t>
            </a:r>
            <a:endParaRPr lang="en-US" cap="small" dirty="0"/>
          </a:p>
        </p:txBody>
      </p:sp>
      <p:pic>
        <p:nvPicPr>
          <p:cNvPr id="4" name="Picture 3" descr="220px-Simple-bipartite-graph.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133600"/>
            <a:ext cx="3632200" cy="3632200"/>
          </a:xfrm>
          <a:prstGeom prst="rect">
            <a:avLst/>
          </a:prstGeom>
        </p:spPr>
      </p:pic>
      <p:sp>
        <p:nvSpPr>
          <p:cNvPr id="9" name="1 Marcador de contenido"/>
          <p:cNvSpPr>
            <a:spLocks noGrp="1"/>
          </p:cNvSpPr>
          <p:nvPr>
            <p:ph idx="1"/>
          </p:nvPr>
        </p:nvSpPr>
        <p:spPr>
          <a:xfrm>
            <a:off x="457200" y="1481329"/>
            <a:ext cx="8229600" cy="2709672"/>
          </a:xfrm>
        </p:spPr>
        <p:txBody>
          <a:bodyPr/>
          <a:lstStyle/>
          <a:p>
            <a:r>
              <a:rPr lang="en-US" dirty="0" smtClean="0"/>
              <a:t>Edges only exist across two subsets of nodes</a:t>
            </a:r>
          </a:p>
          <a:p>
            <a:pPr marL="109728" indent="0">
              <a:buNone/>
            </a:pPr>
            <a:endParaRPr lang="en-US" dirty="0" smtClean="0"/>
          </a:p>
        </p:txBody>
      </p:sp>
      <p:sp>
        <p:nvSpPr>
          <p:cNvPr id="15" name="Freeform 14"/>
          <p:cNvSpPr/>
          <p:nvPr/>
        </p:nvSpPr>
        <p:spPr>
          <a:xfrm>
            <a:off x="2235193" y="2726267"/>
            <a:ext cx="795874" cy="1828800"/>
          </a:xfrm>
          <a:custGeom>
            <a:avLst/>
            <a:gdLst>
              <a:gd name="connsiteX0" fmla="*/ 795874 w 795874"/>
              <a:gd name="connsiteY0" fmla="*/ 0 h 1828800"/>
              <a:gd name="connsiteX1" fmla="*/ 7 w 795874"/>
              <a:gd name="connsiteY1" fmla="*/ 897466 h 1828800"/>
              <a:gd name="connsiteX2" fmla="*/ 778940 w 795874"/>
              <a:gd name="connsiteY2" fmla="*/ 1828800 h 1828800"/>
            </a:gdLst>
            <a:ahLst/>
            <a:cxnLst>
              <a:cxn ang="0">
                <a:pos x="connsiteX0" y="connsiteY0"/>
              </a:cxn>
              <a:cxn ang="0">
                <a:pos x="connsiteX1" y="connsiteY1"/>
              </a:cxn>
              <a:cxn ang="0">
                <a:pos x="connsiteX2" y="connsiteY2"/>
              </a:cxn>
            </a:cxnLst>
            <a:rect l="l" t="t" r="r" b="b"/>
            <a:pathLst>
              <a:path w="795874" h="1828800">
                <a:moveTo>
                  <a:pt x="795874" y="0"/>
                </a:moveTo>
                <a:cubicBezTo>
                  <a:pt x="399351" y="296333"/>
                  <a:pt x="2829" y="592666"/>
                  <a:pt x="7" y="897466"/>
                </a:cubicBezTo>
                <a:cubicBezTo>
                  <a:pt x="-2815" y="1202266"/>
                  <a:pt x="778940" y="1828800"/>
                  <a:pt x="778940" y="1828800"/>
                </a:cubicBezTo>
              </a:path>
            </a:pathLst>
          </a:custGeom>
          <a:noFill/>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Multiply 16"/>
          <p:cNvSpPr/>
          <p:nvPr/>
        </p:nvSpPr>
        <p:spPr>
          <a:xfrm>
            <a:off x="1600200" y="2971800"/>
            <a:ext cx="1447800" cy="1295400"/>
          </a:xfrm>
          <a:prstGeom prst="mathMultiply">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064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3400" y="152400"/>
            <a:ext cx="8229600" cy="1143000"/>
          </a:xfrm>
        </p:spPr>
        <p:txBody>
          <a:bodyPr>
            <a:normAutofit/>
          </a:bodyPr>
          <a:lstStyle/>
          <a:p>
            <a:pPr algn="r"/>
            <a:r>
              <a:rPr lang="en-US" cap="small" dirty="0" smtClean="0"/>
              <a:t>Cascading Failure Model</a:t>
            </a:r>
            <a:endParaRPr lang="en-US" cap="small" dirty="0"/>
          </a:p>
        </p:txBody>
      </p:sp>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5372324" cy="203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304800" y="3124200"/>
            <a:ext cx="7608093" cy="2780482"/>
            <a:chOff x="875110" y="3053953"/>
            <a:chExt cx="7608093" cy="2780482"/>
          </a:xfrm>
        </p:grpSpPr>
        <p:pic>
          <p:nvPicPr>
            <p:cNvPr id="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11640" y="3268266"/>
              <a:ext cx="1071563" cy="1731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a:grpSpLocks/>
            </p:cNvGrpSpPr>
            <p:nvPr/>
          </p:nvGrpSpPr>
          <p:grpSpPr bwMode="auto">
            <a:xfrm>
              <a:off x="875110" y="3053953"/>
              <a:ext cx="1446609" cy="1991320"/>
              <a:chOff x="1244600" y="3810000"/>
              <a:chExt cx="2057400" cy="2832100"/>
            </a:xfrm>
          </p:grpSpPr>
          <p:pic>
            <p:nvPicPr>
              <p:cNvPr id="11"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44600" y="3810000"/>
                <a:ext cx="1614389"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Brace 6"/>
              <p:cNvSpPr>
                <a:spLocks/>
              </p:cNvSpPr>
              <p:nvPr/>
            </p:nvSpPr>
            <p:spPr bwMode="auto">
              <a:xfrm>
                <a:off x="2921000" y="4648200"/>
                <a:ext cx="76200" cy="457200"/>
              </a:xfrm>
              <a:prstGeom prst="rightBrace">
                <a:avLst>
                  <a:gd name="adj1" fmla="val 8333"/>
                  <a:gd name="adj2" fmla="val 50000"/>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3"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73400" y="4724400"/>
                <a:ext cx="22860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a:grpSpLocks/>
            </p:cNvGrpSpPr>
            <p:nvPr/>
          </p:nvGrpSpPr>
          <p:grpSpPr bwMode="auto">
            <a:xfrm>
              <a:off x="2857500" y="3268266"/>
              <a:ext cx="1768078" cy="2544961"/>
              <a:chOff x="4064000" y="4114800"/>
              <a:chExt cx="2514600" cy="3619500"/>
            </a:xfrm>
          </p:grpSpPr>
          <p:pic>
            <p:nvPicPr>
              <p:cNvPr id="16"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45000" y="4114800"/>
                <a:ext cx="1607616" cy="2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064000" y="6934200"/>
                <a:ext cx="2514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8"/>
            <p:cNvGrpSpPr>
              <a:grpSpLocks/>
            </p:cNvGrpSpPr>
            <p:nvPr/>
          </p:nvGrpSpPr>
          <p:grpSpPr bwMode="auto">
            <a:xfrm>
              <a:off x="5000625" y="3268266"/>
              <a:ext cx="1839516" cy="2566169"/>
              <a:chOff x="7112000" y="4114800"/>
              <a:chExt cx="2616200" cy="3649663"/>
            </a:xfrm>
          </p:grpSpPr>
          <p:pic>
            <p:nvPicPr>
              <p:cNvPr id="20" name="Picture 2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721600" y="7391400"/>
                <a:ext cx="9906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416800" y="4114800"/>
                <a:ext cx="1600200" cy="2440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112000" y="6934200"/>
                <a:ext cx="2616200" cy="332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3" name="Group 9"/>
          <p:cNvGrpSpPr>
            <a:grpSpLocks/>
          </p:cNvGrpSpPr>
          <p:nvPr/>
        </p:nvGrpSpPr>
        <p:grpSpPr bwMode="auto">
          <a:xfrm>
            <a:off x="5867400" y="1524000"/>
            <a:ext cx="2882503" cy="1282229"/>
            <a:chOff x="8102600" y="2667000"/>
            <a:chExt cx="4749800" cy="1932098"/>
          </a:xfrm>
        </p:grpSpPr>
        <p:pic>
          <p:nvPicPr>
            <p:cNvPr id="24" name="Picture 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102600" y="3048000"/>
              <a:ext cx="4749800" cy="70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102600" y="2667000"/>
              <a:ext cx="4038600" cy="326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102600" y="3886200"/>
              <a:ext cx="4267200" cy="71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 name="Picture 26"/>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495800" y="6019800"/>
            <a:ext cx="2819400" cy="20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27"/>
          <p:cNvGrpSpPr/>
          <p:nvPr/>
        </p:nvGrpSpPr>
        <p:grpSpPr>
          <a:xfrm>
            <a:off x="4495800" y="6248400"/>
            <a:ext cx="4504135" cy="467915"/>
            <a:chOff x="1320800" y="8991600"/>
            <a:chExt cx="9080500" cy="762000"/>
          </a:xfrm>
        </p:grpSpPr>
        <p:pic>
          <p:nvPicPr>
            <p:cNvPr id="29" name="Picture 28"/>
            <p:cNvPicPr>
              <a:picLocks noChangeAspect="1"/>
            </p:cNvPicPr>
            <p:nvPr/>
          </p:nvPicPr>
          <p:blipFill>
            <a:blip r:embed="rId16"/>
            <a:stretch>
              <a:fillRect/>
            </a:stretch>
          </p:blipFill>
          <p:spPr>
            <a:xfrm>
              <a:off x="1320800" y="8991600"/>
              <a:ext cx="4495800" cy="419100"/>
            </a:xfrm>
            <a:prstGeom prst="rect">
              <a:avLst/>
            </a:prstGeom>
          </p:spPr>
        </p:pic>
        <p:pic>
          <p:nvPicPr>
            <p:cNvPr id="30" name="Picture 29"/>
            <p:cNvPicPr>
              <a:picLocks noChangeAspect="1"/>
            </p:cNvPicPr>
            <p:nvPr/>
          </p:nvPicPr>
          <p:blipFill>
            <a:blip r:embed="rId17"/>
            <a:stretch>
              <a:fillRect/>
            </a:stretch>
          </p:blipFill>
          <p:spPr>
            <a:xfrm>
              <a:off x="1930400" y="9410700"/>
              <a:ext cx="8470900" cy="342900"/>
            </a:xfrm>
            <a:prstGeom prst="rect">
              <a:avLst/>
            </a:prstGeom>
          </p:spPr>
        </p:pic>
      </p:grpSp>
      <p:sp>
        <p:nvSpPr>
          <p:cNvPr id="5" name="TextBox 4"/>
          <p:cNvSpPr txBox="1"/>
          <p:nvPr/>
        </p:nvSpPr>
        <p:spPr>
          <a:xfrm>
            <a:off x="7239000" y="5334000"/>
            <a:ext cx="1390124" cy="400110"/>
          </a:xfrm>
          <a:prstGeom prst="rect">
            <a:avLst/>
          </a:prstGeom>
          <a:noFill/>
        </p:spPr>
        <p:txBody>
          <a:bodyPr wrap="none" rtlCol="0">
            <a:spAutoFit/>
          </a:bodyPr>
          <a:lstStyle/>
          <a:p>
            <a:r>
              <a:rPr lang="en-US" sz="1000" dirty="0" smtClean="0"/>
              <a:t>Images Courtesy of</a:t>
            </a:r>
          </a:p>
          <a:p>
            <a:r>
              <a:rPr lang="en-US" sz="1000" dirty="0" err="1" smtClean="0"/>
              <a:t>Xuqing</a:t>
            </a:r>
            <a:r>
              <a:rPr lang="en-US" sz="1000" dirty="0" smtClean="0"/>
              <a:t> Huang</a:t>
            </a:r>
          </a:p>
        </p:txBody>
      </p:sp>
    </p:spTree>
    <p:extLst>
      <p:ext uri="{BB962C8B-B14F-4D97-AF65-F5344CB8AC3E}">
        <p14:creationId xmlns:p14="http://schemas.microsoft.com/office/powerpoint/2010/main" val="42673262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142</TotalTime>
  <Words>347</Words>
  <Application>Microsoft Macintosh PowerPoint</Application>
  <PresentationFormat>On-screen Show (4:3)</PresentationFormat>
  <Paragraphs>48</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Concurrencia</vt:lpstr>
      <vt:lpstr>Banking Systems under Network Theory  Case: Venezuela, 1998-2013 (in process) </vt:lpstr>
      <vt:lpstr>Justification</vt:lpstr>
      <vt:lpstr>Questions</vt:lpstr>
      <vt:lpstr>Our project</vt:lpstr>
      <vt:lpstr>Data &amp; Method</vt:lpstr>
      <vt:lpstr>Bipartite networks</vt:lpstr>
      <vt:lpstr>Bipartite networks</vt:lpstr>
      <vt:lpstr>Bipartite networks</vt:lpstr>
      <vt:lpstr>Cascading Failure Model</vt:lpstr>
      <vt:lpstr>Asset Class Network</vt:lpstr>
      <vt:lpstr>Credit Class Network</vt:lpstr>
      <vt:lpstr>Security Class network</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Banking Systems under Network Theory Lens  Venezuela 1998-2013</dc:title>
  <dc:creator>Sary Levy</dc:creator>
  <cp:lastModifiedBy>Adam Avakian</cp:lastModifiedBy>
  <cp:revision>17</cp:revision>
  <dcterms:created xsi:type="dcterms:W3CDTF">2014-04-30T00:34:23Z</dcterms:created>
  <dcterms:modified xsi:type="dcterms:W3CDTF">2014-05-02T15:49:24Z</dcterms:modified>
</cp:coreProperties>
</file>